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71" r:id="rId4"/>
    <p:sldId id="272" r:id="rId5"/>
    <p:sldId id="265" r:id="rId6"/>
    <p:sldId id="268" r:id="rId7"/>
    <p:sldId id="273" r:id="rId8"/>
    <p:sldId id="269" r:id="rId9"/>
    <p:sldId id="266" r:id="rId10"/>
    <p:sldId id="260" r:id="rId11"/>
    <p:sldId id="277" r:id="rId12"/>
    <p:sldId id="278" r:id="rId13"/>
    <p:sldId id="279" r:id="rId14"/>
    <p:sldId id="263" r:id="rId15"/>
    <p:sldId id="275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122"/>
    <a:srgbClr val="F69027"/>
    <a:srgbClr val="E3C333"/>
    <a:srgbClr val="DC9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32"/>
    <p:restoredTop sz="98201" autoAdjust="0"/>
  </p:normalViewPr>
  <p:slideViewPr>
    <p:cSldViewPr snapToGrid="0" snapToObjects="1">
      <p:cViewPr varScale="1">
        <p:scale>
          <a:sx n="76" d="100"/>
          <a:sy n="76" d="100"/>
        </p:scale>
        <p:origin x="135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andanahirawat:Desktop:Grameen:Grameen%20communication:PPT-%20Calculations%20and%20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andanahirawat:Desktop:Grameen:Grameen%20communication:PPT-%20Calculations%20and%20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/>
              <a:t>Total</a:t>
            </a:r>
            <a:r>
              <a:rPr lang="en-US" sz="1400" baseline="0"/>
              <a:t> Impact Investments </a:t>
            </a:r>
          </a:p>
          <a:p>
            <a:pPr>
              <a:defRPr/>
            </a:pPr>
            <a:r>
              <a:rPr lang="en-US" sz="1000" baseline="0"/>
              <a:t>(in USD Bn)</a:t>
            </a:r>
            <a:endParaRPr lang="en-US" sz="100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Sheet1!$D$2</c:f>
              <c:strCache>
                <c:ptCount val="1"/>
                <c:pt idx="0">
                  <c:v>USD Bn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numRef>
              <c:f>Sheet1!$C$3:$C$8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Sheet1!$D$3:$D$8</c:f>
              <c:numCache>
                <c:formatCode>General</c:formatCode>
                <c:ptCount val="6"/>
                <c:pt idx="0">
                  <c:v>8</c:v>
                </c:pt>
                <c:pt idx="1">
                  <c:v>10.6</c:v>
                </c:pt>
                <c:pt idx="2">
                  <c:v>10.6</c:v>
                </c:pt>
                <c:pt idx="3">
                  <c:v>15.2</c:v>
                </c:pt>
                <c:pt idx="4">
                  <c:v>22.1</c:v>
                </c:pt>
                <c:pt idx="5">
                  <c:v>25.9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C7-8243-81F9-C04279217D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1545144"/>
        <c:axId val="-2108738408"/>
      </c:barChart>
      <c:catAx>
        <c:axId val="-2111545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08738408"/>
        <c:crosses val="autoZero"/>
        <c:auto val="1"/>
        <c:lblAlgn val="ctr"/>
        <c:lblOffset val="100"/>
        <c:noMultiLvlLbl val="0"/>
      </c:catAx>
      <c:valAx>
        <c:axId val="-21087384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111545144"/>
        <c:crosses val="autoZero"/>
        <c:crossBetween val="between"/>
      </c:valAx>
    </c:plotArea>
    <c:plotVisOnly val="1"/>
    <c:dispBlanksAs val="gap"/>
    <c:showDLblsOverMax val="0"/>
  </c:chart>
  <c:spPr>
    <a:ln w="9525" cmpd="sng">
      <a:solidFill>
        <a:srgbClr val="000000">
          <a:alpha val="57000"/>
        </a:srgbClr>
      </a:solidFill>
      <a:prstDash val="sysDash"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en-US" sz="1000"/>
              <a:t>Challenges to scale</a:t>
            </a:r>
            <a:r>
              <a:rPr lang="en-US" sz="1000" baseline="0"/>
              <a:t> (%)</a:t>
            </a:r>
            <a:endParaRPr lang="en-US" sz="1000"/>
          </a:p>
        </c:rich>
      </c:tx>
      <c:layout>
        <c:manualLayout>
          <c:xMode val="edge"/>
          <c:yMode val="edge"/>
          <c:x val="0.36601504619152198"/>
          <c:y val="9.237640110269780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01961793791163"/>
          <c:y val="0.17499922983977201"/>
          <c:w val="0.66058191465165605"/>
          <c:h val="0.709058710169879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Sheet2!$D$20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rgbClr val="D7E4BD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Sheet2!$C$21:$C$27</c:f>
              <c:strCache>
                <c:ptCount val="7"/>
                <c:pt idx="0">
                  <c:v>Capital (Debt/Equity)</c:v>
                </c:pt>
                <c:pt idx="1">
                  <c:v>Grant funding</c:v>
                </c:pt>
                <c:pt idx="2">
                  <c:v>Maintaining cash flow</c:v>
                </c:pt>
                <c:pt idx="3">
                  <c:v>Awareness among _x000d_banks &amp; support org.</c:v>
                </c:pt>
                <c:pt idx="4">
                  <c:v>Shortage of _x000d_managerial skills</c:v>
                </c:pt>
                <c:pt idx="5">
                  <c:v>Recruiting other staff</c:v>
                </c:pt>
                <c:pt idx="6">
                  <c:v>Technical skills</c:v>
                </c:pt>
              </c:strCache>
            </c:strRef>
          </c:cat>
          <c:val>
            <c:numRef>
              <c:f>Sheet2!$D$21:$D$27</c:f>
              <c:numCache>
                <c:formatCode>General</c:formatCode>
                <c:ptCount val="7"/>
                <c:pt idx="0">
                  <c:v>57</c:v>
                </c:pt>
                <c:pt idx="1">
                  <c:v>50</c:v>
                </c:pt>
                <c:pt idx="2">
                  <c:v>33</c:v>
                </c:pt>
                <c:pt idx="3">
                  <c:v>32</c:v>
                </c:pt>
                <c:pt idx="4">
                  <c:v>31</c:v>
                </c:pt>
                <c:pt idx="5">
                  <c:v>26</c:v>
                </c:pt>
                <c:pt idx="6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FD-A340-8D41-B570E97258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2938248"/>
        <c:axId val="-2104901272"/>
      </c:barChart>
      <c:catAx>
        <c:axId val="-21229382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r">
              <a:defRPr sz="800"/>
            </a:pPr>
            <a:endParaRPr lang="en-US"/>
          </a:p>
        </c:txPr>
        <c:crossAx val="-2104901272"/>
        <c:crosses val="autoZero"/>
        <c:auto val="1"/>
        <c:lblAlgn val="ctr"/>
        <c:lblOffset val="100"/>
        <c:noMultiLvlLbl val="0"/>
      </c:catAx>
      <c:valAx>
        <c:axId val="-2104901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-21229382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5F66-F210-BE44-B5EF-223E47024B61}" type="datetimeFigureOut">
              <a:rPr lang="en-US" smtClean="0"/>
              <a:t>10/23/2018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4661-C283-2145-9121-21B1BBF70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167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5F66-F210-BE44-B5EF-223E47024B61}" type="datetimeFigureOut">
              <a:rPr lang="en-US" smtClean="0"/>
              <a:t>10/23/2018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4661-C283-2145-9121-21B1BBF70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157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5F66-F210-BE44-B5EF-223E47024B61}" type="datetimeFigureOut">
              <a:rPr lang="en-US" smtClean="0"/>
              <a:t>10/23/2018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4661-C283-2145-9121-21B1BBF70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432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82107" cy="1143000"/>
          </a:xfrm>
        </p:spPr>
        <p:txBody>
          <a:bodyPr>
            <a:normAutofit/>
          </a:bodyPr>
          <a:lstStyle>
            <a:lvl1pPr algn="l">
              <a:defRPr sz="360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0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5F66-F210-BE44-B5EF-223E47024B61}" type="datetimeFigureOut">
              <a:rPr lang="en-US" smtClean="0"/>
              <a:t>10/23/2018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4661-C283-2145-9121-21B1BBF70B7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circle.png">
            <a:extLst>
              <a:ext uri="{FF2B5EF4-FFF2-40B4-BE49-F238E27FC236}">
                <a16:creationId xmlns:a16="http://schemas.microsoft.com/office/drawing/2014/main" id="{BB75F20B-FFA1-1546-9A48-DD4C78379B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52"/>
          <a:stretch/>
        </p:blipFill>
        <p:spPr>
          <a:xfrm>
            <a:off x="7644984" y="0"/>
            <a:ext cx="1512385" cy="161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64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5F66-F210-BE44-B5EF-223E47024B61}" type="datetimeFigureOut">
              <a:rPr lang="en-US" smtClean="0"/>
              <a:t>10/23/2018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4661-C283-2145-9121-21B1BBF70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385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5F66-F210-BE44-B5EF-223E47024B61}" type="datetimeFigureOut">
              <a:rPr lang="en-US" smtClean="0"/>
              <a:t>10/23/2018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4661-C283-2145-9121-21B1BBF70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28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5F66-F210-BE44-B5EF-223E47024B61}" type="datetimeFigureOut">
              <a:rPr lang="en-US" smtClean="0"/>
              <a:t>10/23/2018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4661-C283-2145-9121-21B1BBF70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738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5F66-F210-BE44-B5EF-223E47024B61}" type="datetimeFigureOut">
              <a:rPr lang="en-US" smtClean="0"/>
              <a:t>10/23/2018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4661-C283-2145-9121-21B1BBF70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44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5F66-F210-BE44-B5EF-223E47024B61}" type="datetimeFigureOut">
              <a:rPr lang="en-US" smtClean="0"/>
              <a:t>10/23/2018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4661-C283-2145-9121-21B1BBF70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212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5F66-F210-BE44-B5EF-223E47024B61}" type="datetimeFigureOut">
              <a:rPr lang="en-US" smtClean="0"/>
              <a:t>10/23/2018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4661-C283-2145-9121-21B1BBF70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500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5F66-F210-BE44-B5EF-223E47024B61}" type="datetimeFigureOut">
              <a:rPr lang="en-US" smtClean="0"/>
              <a:t>10/23/2018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4661-C283-2145-9121-21B1BBF70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885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55F66-F210-BE44-B5EF-223E47024B61}" type="datetimeFigureOut">
              <a:rPr lang="en-US" smtClean="0"/>
              <a:t>10/23/2018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B4661-C283-2145-9121-21B1BBF70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944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69027"/>
            </a:gs>
            <a:gs pos="100000">
              <a:srgbClr val="FAC122"/>
            </a:gs>
          </a:gsLst>
          <a:lin ang="46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ircle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64"/>
          <a:stretch/>
        </p:blipFill>
        <p:spPr>
          <a:xfrm>
            <a:off x="0" y="2791172"/>
            <a:ext cx="4095750" cy="431624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1126" y="3886200"/>
            <a:ext cx="4984750" cy="1752600"/>
          </a:xfrm>
        </p:spPr>
        <p:txBody>
          <a:bodyPr/>
          <a:lstStyle/>
          <a:p>
            <a:r>
              <a:rPr lang="en-IN" i="1" dirty="0"/>
              <a:t>Social Enterprise in Universities: Experiences from Abroad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 descr="Nam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31" y="1109238"/>
            <a:ext cx="7032625" cy="22996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EDEE2F-338C-5543-96A4-E26E2534B1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149" y="0"/>
            <a:ext cx="3579542" cy="81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7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B1396-D888-304C-B0EA-B027FF783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17" y="1206623"/>
            <a:ext cx="8284866" cy="516234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500" dirty="0">
                <a:solidFill>
                  <a:schemeClr val="tx2"/>
                </a:solidFill>
              </a:rPr>
              <a:t>Training changemakers of tomorrow:</a:t>
            </a:r>
            <a:endParaRPr lang="en-US" sz="1500" dirty="0"/>
          </a:p>
          <a:p>
            <a:pPr>
              <a:lnSpc>
                <a:spcPct val="150000"/>
              </a:lnSpc>
            </a:pPr>
            <a:r>
              <a:rPr lang="en-IN" sz="1500" b="1" dirty="0"/>
              <a:t>Ashoka University:</a:t>
            </a:r>
            <a:r>
              <a:rPr lang="en-IN" sz="1500" dirty="0"/>
              <a:t> Ashoka envisions an “Everyone a Changemaker” world. </a:t>
            </a:r>
            <a:r>
              <a:rPr lang="en-IN" sz="1500" b="1" dirty="0"/>
              <a:t>Entrepreneurs in Residence</a:t>
            </a:r>
            <a:r>
              <a:rPr lang="en-IN" sz="1500" dirty="0"/>
              <a:t> (</a:t>
            </a:r>
            <a:r>
              <a:rPr lang="en-IN" sz="1500" dirty="0" err="1"/>
              <a:t>EiR</a:t>
            </a:r>
            <a:r>
              <a:rPr lang="en-IN" sz="1500" dirty="0"/>
              <a:t>) program to provide a platform for aspiring entrepreneurs in the fellowship program. </a:t>
            </a:r>
          </a:p>
          <a:p>
            <a:pPr>
              <a:lnSpc>
                <a:spcPct val="150000"/>
              </a:lnSpc>
            </a:pPr>
            <a:r>
              <a:rPr lang="en-IN" sz="1500" b="1" dirty="0"/>
              <a:t>School for Social Entrepreneurs (SSE): </a:t>
            </a:r>
            <a:r>
              <a:rPr lang="en-IN" sz="1500" dirty="0"/>
              <a:t>SSE has partnered with PwC which selects and subsequent sponsors the students </a:t>
            </a:r>
            <a:r>
              <a:rPr lang="en-IN" sz="1500" dirty="0" err="1"/>
              <a:t>forthr</a:t>
            </a:r>
            <a:r>
              <a:rPr lang="en-IN" sz="1500" dirty="0"/>
              <a:t> program. </a:t>
            </a:r>
          </a:p>
          <a:p>
            <a:pPr>
              <a:lnSpc>
                <a:spcPct val="150000"/>
              </a:lnSpc>
            </a:pPr>
            <a:r>
              <a:rPr lang="en-IN" sz="1500" b="1" dirty="0"/>
              <a:t>MBA in Social Entrepreneurship </a:t>
            </a:r>
            <a:r>
              <a:rPr lang="en-IN" sz="1500" dirty="0"/>
              <a:t>offered by The </a:t>
            </a:r>
            <a:r>
              <a:rPr lang="en-IN" sz="1500" dirty="0" err="1"/>
              <a:t>Narsee</a:t>
            </a:r>
            <a:r>
              <a:rPr lang="en-IN" sz="1500" dirty="0"/>
              <a:t> </a:t>
            </a:r>
            <a:r>
              <a:rPr lang="en-IN" sz="1500" dirty="0" err="1"/>
              <a:t>Monjee</a:t>
            </a:r>
            <a:r>
              <a:rPr lang="en-IN" sz="1500" dirty="0"/>
              <a:t> Institute of Management Studies (NMIMS).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1500" dirty="0">
                <a:solidFill>
                  <a:schemeClr val="tx2"/>
                </a:solidFill>
              </a:rPr>
              <a:t>Catalysing Change:</a:t>
            </a:r>
          </a:p>
          <a:p>
            <a:pPr>
              <a:lnSpc>
                <a:spcPct val="150000"/>
              </a:lnSpc>
            </a:pPr>
            <a:r>
              <a:rPr lang="en-IN" sz="1500" b="1" dirty="0"/>
              <a:t>Centre for Innovation Incubation and Entrepreneurship (CIIE), IIM A: </a:t>
            </a:r>
            <a:r>
              <a:rPr lang="en-IN" sz="1500" dirty="0"/>
              <a:t>CIIE engages with </a:t>
            </a:r>
            <a:r>
              <a:rPr lang="en-IN" sz="1500" dirty="0" err="1"/>
              <a:t>startups</a:t>
            </a:r>
            <a:r>
              <a:rPr lang="en-IN" sz="1500" dirty="0"/>
              <a:t> in social sectors.</a:t>
            </a:r>
          </a:p>
          <a:p>
            <a:pPr>
              <a:lnSpc>
                <a:spcPct val="150000"/>
              </a:lnSpc>
            </a:pPr>
            <a:r>
              <a:rPr lang="en-IN" sz="1500" b="1" dirty="0"/>
              <a:t>Rural technology and business Incubator, IIT Madras: </a:t>
            </a:r>
            <a:r>
              <a:rPr lang="en-IN" sz="1500" dirty="0"/>
              <a:t>Offers mentorship, infrastructure, preliminary funding and access to networks, for </a:t>
            </a:r>
            <a:r>
              <a:rPr lang="en-IN" sz="1500" dirty="0" err="1"/>
              <a:t>startups</a:t>
            </a:r>
            <a:r>
              <a:rPr lang="en-IN" sz="1500" dirty="0"/>
              <a:t>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228B3A-E719-CA44-847F-48FFA826BDCD}"/>
              </a:ext>
            </a:extLst>
          </p:cNvPr>
          <p:cNvSpPr/>
          <p:nvPr/>
        </p:nvSpPr>
        <p:spPr>
          <a:xfrm>
            <a:off x="1688123" y="180786"/>
            <a:ext cx="5844756" cy="566082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INDIA- USHERING IN A NEW WAVE OF CHANGE</a:t>
            </a: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12DD10-0408-BF49-881E-8B9605D9BE55}"/>
              </a:ext>
            </a:extLst>
          </p:cNvPr>
          <p:cNvSpPr/>
          <p:nvPr/>
        </p:nvSpPr>
        <p:spPr>
          <a:xfrm>
            <a:off x="260114" y="180787"/>
            <a:ext cx="1337574" cy="566081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Special Case</a:t>
            </a:r>
          </a:p>
        </p:txBody>
      </p:sp>
    </p:spTree>
    <p:extLst>
      <p:ext uri="{BB962C8B-B14F-4D97-AF65-F5344CB8AC3E}">
        <p14:creationId xmlns:p14="http://schemas.microsoft.com/office/powerpoint/2010/main" val="917029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B1396-D888-304C-B0EA-B027FF783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114" y="1017395"/>
            <a:ext cx="8229600" cy="552408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N" sz="1300" b="1" i="1" dirty="0"/>
              <a:t>A Global Impact Social Centre</a:t>
            </a:r>
          </a:p>
          <a:p>
            <a:pPr>
              <a:lnSpc>
                <a:spcPct val="150000"/>
              </a:lnSpc>
            </a:pPr>
            <a:r>
              <a:rPr lang="en-IN" sz="1300" dirty="0"/>
              <a:t>Founded in 2014 to provide training and support innovation through incubation and active support for research to further social development and entrepreneurship. </a:t>
            </a:r>
          </a:p>
          <a:p>
            <a:pPr>
              <a:lnSpc>
                <a:spcPct val="150000"/>
              </a:lnSpc>
            </a:pPr>
            <a:r>
              <a:rPr lang="en-IN" sz="1300" dirty="0"/>
              <a:t>In partnership with Middlesex University co-created the</a:t>
            </a:r>
            <a:r>
              <a:rPr lang="en-IN" sz="1300" b="1" dirty="0"/>
              <a:t> Future Learn Social Enterprise Program</a:t>
            </a:r>
            <a:r>
              <a:rPr lang="en-IN" sz="1300" dirty="0"/>
              <a:t>, a massive open online course (MOOC). </a:t>
            </a:r>
          </a:p>
          <a:p>
            <a:pPr>
              <a:lnSpc>
                <a:spcPct val="150000"/>
              </a:lnSpc>
            </a:pPr>
            <a:r>
              <a:rPr lang="en-IN" sz="1300" dirty="0"/>
              <a:t>Since October 2016, the </a:t>
            </a:r>
            <a:r>
              <a:rPr lang="en-IN" sz="1300" b="1" dirty="0"/>
              <a:t>Future Learn Social Enterprise Program</a:t>
            </a:r>
            <a:r>
              <a:rPr lang="en-IN" sz="1300" dirty="0"/>
              <a:t> has helped14,000+ learners from over 159 countries.</a:t>
            </a:r>
          </a:p>
          <a:p>
            <a:pPr>
              <a:lnSpc>
                <a:spcPct val="150000"/>
              </a:lnSpc>
            </a:pPr>
            <a:r>
              <a:rPr lang="en-IN" sz="1300" dirty="0" err="1"/>
              <a:t>JSiE</a:t>
            </a:r>
            <a:r>
              <a:rPr lang="en-IN" sz="1300" dirty="0"/>
              <a:t> offers </a:t>
            </a:r>
            <a:r>
              <a:rPr lang="en-IN" sz="1300" b="1" dirty="0"/>
              <a:t>guidance and resources </a:t>
            </a:r>
            <a:r>
              <a:rPr lang="en-IN" sz="1300" dirty="0"/>
              <a:t>to early-stage </a:t>
            </a:r>
            <a:r>
              <a:rPr lang="en-IN" sz="1300" dirty="0" err="1"/>
              <a:t>startup</a:t>
            </a:r>
            <a:r>
              <a:rPr lang="en-IN" sz="1300" dirty="0"/>
              <a:t> entrepreneurs through its incubation centre.</a:t>
            </a:r>
          </a:p>
          <a:p>
            <a:pPr>
              <a:lnSpc>
                <a:spcPct val="150000"/>
              </a:lnSpc>
            </a:pPr>
            <a:r>
              <a:rPr lang="en-IN" sz="1300" dirty="0" err="1"/>
              <a:t>JSiE</a:t>
            </a:r>
            <a:r>
              <a:rPr lang="en-IN" sz="1300" dirty="0"/>
              <a:t> </a:t>
            </a:r>
            <a:r>
              <a:rPr lang="en-IN" sz="1300" b="1" dirty="0"/>
              <a:t>partnered with Tibetans in Exile </a:t>
            </a:r>
            <a:r>
              <a:rPr lang="en-IN" sz="1300" dirty="0"/>
              <a:t>to help support and promote local business initiatives. They host early-stage entrepreneurs from the refugee community for a five-week residential pre-incubation program.</a:t>
            </a:r>
          </a:p>
          <a:p>
            <a:pPr>
              <a:lnSpc>
                <a:spcPct val="150000"/>
              </a:lnSpc>
            </a:pPr>
            <a:r>
              <a:rPr lang="en-IN" sz="1300" dirty="0" err="1"/>
              <a:t>JSiE</a:t>
            </a:r>
            <a:r>
              <a:rPr lang="en-IN" sz="1300" dirty="0"/>
              <a:t> organizes an online ‘</a:t>
            </a:r>
            <a:r>
              <a:rPr lang="en-IN" sz="1300" b="1" dirty="0"/>
              <a:t>International Social Innovation Challenge</a:t>
            </a:r>
            <a:r>
              <a:rPr lang="en-IN" sz="1300" dirty="0"/>
              <a:t>’ in which the winning idea gets mentorship from the extensive </a:t>
            </a:r>
            <a:r>
              <a:rPr lang="en-IN" sz="1300" dirty="0" err="1"/>
              <a:t>JSiE</a:t>
            </a:r>
            <a:r>
              <a:rPr lang="en-IN" sz="1300" dirty="0"/>
              <a:t> network.</a:t>
            </a:r>
          </a:p>
          <a:p>
            <a:pPr>
              <a:lnSpc>
                <a:spcPct val="150000"/>
              </a:lnSpc>
            </a:pPr>
            <a:r>
              <a:rPr lang="en-IN" sz="1300" b="1" dirty="0"/>
              <a:t>Incubation partner </a:t>
            </a:r>
            <a:r>
              <a:rPr lang="en-IN" sz="1300" dirty="0"/>
              <a:t>to </a:t>
            </a:r>
            <a:r>
              <a:rPr lang="en-IN" sz="1300" dirty="0" err="1"/>
              <a:t>StartupWave</a:t>
            </a:r>
            <a:r>
              <a:rPr lang="en-IN" sz="1300" dirty="0"/>
              <a:t>, a virtual incubation platform conceptualized by </a:t>
            </a:r>
            <a:r>
              <a:rPr lang="en-IN" sz="1300" dirty="0" err="1"/>
              <a:t>Intellecap</a:t>
            </a:r>
            <a:r>
              <a:rPr lang="en-IN" sz="1300" dirty="0"/>
              <a:t> in partnership with DFID and GIZ.</a:t>
            </a:r>
          </a:p>
          <a:p>
            <a:pPr>
              <a:lnSpc>
                <a:spcPct val="150000"/>
              </a:lnSpc>
            </a:pPr>
            <a:endParaRPr lang="en-IN" sz="1300" dirty="0"/>
          </a:p>
          <a:p>
            <a:pPr>
              <a:lnSpc>
                <a:spcPct val="150000"/>
              </a:lnSpc>
            </a:pPr>
            <a:endParaRPr lang="en-IN" sz="1300" dirty="0"/>
          </a:p>
          <a:p>
            <a:pPr>
              <a:lnSpc>
                <a:spcPct val="150000"/>
              </a:lnSpc>
            </a:pPr>
            <a:endParaRPr lang="en-IN" sz="1300" dirty="0"/>
          </a:p>
          <a:p>
            <a:pPr>
              <a:lnSpc>
                <a:spcPct val="150000"/>
              </a:lnSpc>
            </a:pPr>
            <a:endParaRPr lang="en-IN" sz="1300" dirty="0"/>
          </a:p>
          <a:p>
            <a:pPr>
              <a:lnSpc>
                <a:spcPct val="150000"/>
              </a:lnSpc>
            </a:pPr>
            <a:endParaRPr lang="en-IN" sz="1300" dirty="0"/>
          </a:p>
          <a:p>
            <a:pPr>
              <a:lnSpc>
                <a:spcPct val="150000"/>
              </a:lnSpc>
            </a:pPr>
            <a:endParaRPr lang="en-US" sz="1300" dirty="0"/>
          </a:p>
          <a:p>
            <a:pPr>
              <a:lnSpc>
                <a:spcPct val="150000"/>
              </a:lnSpc>
            </a:pPr>
            <a:endParaRPr lang="en-US" sz="13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BB4D99-C29A-8345-84EA-F8E89C853E34}"/>
              </a:ext>
            </a:extLst>
          </p:cNvPr>
          <p:cNvSpPr/>
          <p:nvPr/>
        </p:nvSpPr>
        <p:spPr>
          <a:xfrm>
            <a:off x="1688123" y="180786"/>
            <a:ext cx="5844756" cy="566082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A SPECIAL CASE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Jindal Centre for Social Innovation + Entrepreneurship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1C1B61-38D5-434C-B883-6A39695CC001}"/>
              </a:ext>
            </a:extLst>
          </p:cNvPr>
          <p:cNvSpPr/>
          <p:nvPr/>
        </p:nvSpPr>
        <p:spPr>
          <a:xfrm>
            <a:off x="260114" y="180787"/>
            <a:ext cx="1337574" cy="566081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Special Case</a:t>
            </a:r>
          </a:p>
        </p:txBody>
      </p:sp>
    </p:spTree>
    <p:extLst>
      <p:ext uri="{BB962C8B-B14F-4D97-AF65-F5344CB8AC3E}">
        <p14:creationId xmlns:p14="http://schemas.microsoft.com/office/powerpoint/2010/main" val="4086820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4BB4D99-C29A-8345-84EA-F8E89C853E34}"/>
              </a:ext>
            </a:extLst>
          </p:cNvPr>
          <p:cNvSpPr/>
          <p:nvPr/>
        </p:nvSpPr>
        <p:spPr>
          <a:xfrm>
            <a:off x="1688123" y="180786"/>
            <a:ext cx="5844756" cy="566082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List of </a:t>
            </a:r>
            <a:r>
              <a:rPr lang="en-US" sz="1600" b="1" dirty="0" err="1">
                <a:latin typeface="Century Gothic" panose="020B0502020202020204" pitchFamily="34" charset="0"/>
              </a:rPr>
              <a:t>Yunus</a:t>
            </a:r>
            <a:r>
              <a:rPr lang="en-US" sz="1600" b="1" dirty="0">
                <a:latin typeface="Century Gothic" panose="020B0502020202020204" pitchFamily="34" charset="0"/>
              </a:rPr>
              <a:t> Social Business </a:t>
            </a:r>
            <a:r>
              <a:rPr lang="en-US" sz="1600" b="1" dirty="0" err="1">
                <a:latin typeface="Century Gothic" panose="020B0502020202020204" pitchFamily="34" charset="0"/>
              </a:rPr>
              <a:t>Centres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1C1B61-38D5-434C-B883-6A39695CC001}"/>
              </a:ext>
            </a:extLst>
          </p:cNvPr>
          <p:cNvSpPr/>
          <p:nvPr/>
        </p:nvSpPr>
        <p:spPr>
          <a:xfrm>
            <a:off x="260114" y="180787"/>
            <a:ext cx="1337574" cy="566081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Special Case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1400"/>
            <a:ext cx="9144000" cy="572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49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4BB4D99-C29A-8345-84EA-F8E89C853E34}"/>
              </a:ext>
            </a:extLst>
          </p:cNvPr>
          <p:cNvSpPr/>
          <p:nvPr/>
        </p:nvSpPr>
        <p:spPr>
          <a:xfrm>
            <a:off x="1688123" y="180786"/>
            <a:ext cx="5844756" cy="566082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List of </a:t>
            </a:r>
            <a:r>
              <a:rPr lang="en-US" sz="1600" b="1" dirty="0" err="1">
                <a:latin typeface="Century Gothic" panose="020B0502020202020204" pitchFamily="34" charset="0"/>
              </a:rPr>
              <a:t>Yunus</a:t>
            </a:r>
            <a:r>
              <a:rPr lang="en-US" sz="1600" b="1" dirty="0">
                <a:latin typeface="Century Gothic" panose="020B0502020202020204" pitchFamily="34" charset="0"/>
              </a:rPr>
              <a:t> Social Business </a:t>
            </a:r>
            <a:r>
              <a:rPr lang="en-US" sz="1600" b="1" dirty="0" err="1">
                <a:latin typeface="Century Gothic" panose="020B0502020202020204" pitchFamily="34" charset="0"/>
              </a:rPr>
              <a:t>Centres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1C1B61-38D5-434C-B883-6A39695CC001}"/>
              </a:ext>
            </a:extLst>
          </p:cNvPr>
          <p:cNvSpPr/>
          <p:nvPr/>
        </p:nvSpPr>
        <p:spPr>
          <a:xfrm>
            <a:off x="260114" y="180787"/>
            <a:ext cx="1337574" cy="566081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Special Case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6609"/>
            <a:ext cx="9144000" cy="594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27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B1396-D888-304C-B0EA-B027FF783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501" y="1600199"/>
            <a:ext cx="8229600" cy="420774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500" dirty="0"/>
              <a:t>Universities need to incorporate the </a:t>
            </a:r>
            <a:r>
              <a:rPr lang="en-IN" sz="1500" b="1" dirty="0"/>
              <a:t>fast evolving technology landscape </a:t>
            </a:r>
            <a:r>
              <a:rPr lang="en-IN" sz="1500" dirty="0"/>
              <a:t>into their curriculum to ensure the students are better prepared to leverage the opportunity it presents.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500" dirty="0"/>
              <a:t>Massive Open Online Courses(MOOC’s) to </a:t>
            </a:r>
            <a:r>
              <a:rPr lang="en-IN" sz="1500" b="1" dirty="0"/>
              <a:t>reduce barriers </a:t>
            </a:r>
            <a:r>
              <a:rPr lang="en-IN" sz="1500" dirty="0"/>
              <a:t>to accessing information.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500" b="1" dirty="0"/>
              <a:t>Creating Web Platforms </a:t>
            </a:r>
            <a:r>
              <a:rPr lang="en-IN" sz="1500" dirty="0"/>
              <a:t>to facilitate seamless integration and transfer of knowledge across universities, governments and private stakeholders.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500" b="1" dirty="0"/>
              <a:t>Leverage</a:t>
            </a:r>
            <a:r>
              <a:rPr lang="en-IN" sz="1500" dirty="0"/>
              <a:t> </a:t>
            </a:r>
            <a:r>
              <a:rPr lang="en-IN" sz="1500" b="1" dirty="0"/>
              <a:t>blockchain </a:t>
            </a:r>
            <a:r>
              <a:rPr lang="en-IN" sz="1500" dirty="0"/>
              <a:t>to allow safe, transparent and easy access to information.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500" dirty="0"/>
              <a:t>Blockchain can allow </a:t>
            </a:r>
            <a:r>
              <a:rPr lang="en-IN" sz="1500" b="1" dirty="0"/>
              <a:t>cost-efficient and continuous</a:t>
            </a:r>
            <a:r>
              <a:rPr lang="en-IN" sz="1500" dirty="0"/>
              <a:t> </a:t>
            </a:r>
            <a:r>
              <a:rPr lang="en-IN" sz="1500" b="1" dirty="0"/>
              <a:t>traceability </a:t>
            </a:r>
            <a:r>
              <a:rPr lang="en-IN" sz="1500" dirty="0"/>
              <a:t>of benefits received by the beneficiary consequently ensuring effective monitoring and measurement of outcomes. </a:t>
            </a:r>
          </a:p>
          <a:p>
            <a:pPr>
              <a:lnSpc>
                <a:spcPct val="150000"/>
              </a:lnSpc>
            </a:pPr>
            <a:endParaRPr lang="en-US" sz="1500" dirty="0"/>
          </a:p>
          <a:p>
            <a:pPr>
              <a:lnSpc>
                <a:spcPct val="150000"/>
              </a:lnSpc>
            </a:pPr>
            <a:endParaRPr lang="en-US" sz="15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BB4D99-C29A-8345-84EA-F8E89C853E34}"/>
              </a:ext>
            </a:extLst>
          </p:cNvPr>
          <p:cNvSpPr/>
          <p:nvPr/>
        </p:nvSpPr>
        <p:spPr>
          <a:xfrm>
            <a:off x="1688123" y="180786"/>
            <a:ext cx="5844756" cy="566082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TECHNOLOGY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1C1B61-38D5-434C-B883-6A39695CC001}"/>
              </a:ext>
            </a:extLst>
          </p:cNvPr>
          <p:cNvSpPr/>
          <p:nvPr/>
        </p:nvSpPr>
        <p:spPr>
          <a:xfrm>
            <a:off x="260114" y="180787"/>
            <a:ext cx="1337574" cy="566081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The Pillars</a:t>
            </a:r>
          </a:p>
        </p:txBody>
      </p:sp>
    </p:spTree>
    <p:extLst>
      <p:ext uri="{BB962C8B-B14F-4D97-AF65-F5344CB8AC3E}">
        <p14:creationId xmlns:p14="http://schemas.microsoft.com/office/powerpoint/2010/main" val="2416207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9"/>
          <p:cNvSpPr>
            <a:spLocks noChangeArrowheads="1"/>
          </p:cNvSpPr>
          <p:nvPr/>
        </p:nvSpPr>
        <p:spPr bwMode="auto">
          <a:xfrm>
            <a:off x="251520" y="116632"/>
            <a:ext cx="8686800" cy="609600"/>
          </a:xfrm>
          <a:prstGeom prst="rect">
            <a:avLst/>
          </a:prstGeom>
          <a:solidFill>
            <a:srgbClr val="9BBB5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i="1" dirty="0">
                <a:solidFill>
                  <a:schemeClr val="lt1"/>
                </a:solidFill>
              </a:rPr>
              <a:t>Carpe Diem</a:t>
            </a:r>
          </a:p>
        </p:txBody>
      </p:sp>
      <p:pic>
        <p:nvPicPr>
          <p:cNvPr id="3891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764704"/>
            <a:ext cx="2808288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"/>
          <a:stretch/>
        </p:blipFill>
        <p:spPr bwMode="auto">
          <a:xfrm>
            <a:off x="4499992" y="2708920"/>
            <a:ext cx="4526741" cy="41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4117445"/>
            <a:ext cx="4235252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10553408_10154417214850472_8606489174200552653_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528" y="836712"/>
            <a:ext cx="4680520" cy="35201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4366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10987"/>
            <a:ext cx="8713304" cy="706229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Thank you</a:t>
            </a:r>
            <a:br>
              <a:rPr lang="en-US" sz="3600" dirty="0"/>
            </a:br>
            <a:endParaRPr lang="en-US" sz="3600" cap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AE9E-743A-5B4F-9AB4-B289C73B11FA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3191"/>
            <a:ext cx="9144000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99555" y="4423021"/>
            <a:ext cx="6482246" cy="2371041"/>
          </a:xfrm>
          <a:prstGeom prst="rect">
            <a:avLst/>
          </a:prstGeom>
          <a:ln w="9525" cmpd="sng">
            <a:solidFill>
              <a:srgbClr val="7F7F7F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81075">
              <a:spcBef>
                <a:spcPct val="20000"/>
              </a:spcBef>
              <a:defRPr/>
            </a:pPr>
            <a:r>
              <a:rPr lang="en-US" sz="1400" dirty="0">
                <a:latin typeface="+mj-lt"/>
                <a:cs typeface="Arial" pitchFamily="34" charset="0"/>
              </a:rPr>
              <a:t>“</a:t>
            </a:r>
            <a:r>
              <a:rPr lang="en-US" sz="1600" dirty="0">
                <a:latin typeface="+mj-lt"/>
                <a:cs typeface="Arial" pitchFamily="34" charset="0"/>
              </a:rPr>
              <a:t>The fact is that there is plenty of money in any country to lend money to the poor. It is all a question of mobilizing it and making it available to the poor. </a:t>
            </a:r>
            <a:r>
              <a:rPr lang="en-US" sz="1600" dirty="0" err="1">
                <a:latin typeface="+mj-lt"/>
                <a:cs typeface="Arial" pitchFamily="34" charset="0"/>
              </a:rPr>
              <a:t>Grameen</a:t>
            </a:r>
            <a:r>
              <a:rPr lang="en-US" sz="1600" dirty="0">
                <a:latin typeface="+mj-lt"/>
                <a:cs typeface="Arial" pitchFamily="34" charset="0"/>
              </a:rPr>
              <a:t> Capital India will facilitate access to local capital markets for Indian MFIs.” </a:t>
            </a:r>
          </a:p>
          <a:p>
            <a:pPr algn="r" defTabSz="981075">
              <a:spcBef>
                <a:spcPct val="20000"/>
              </a:spcBef>
              <a:defRPr/>
            </a:pPr>
            <a:r>
              <a:rPr lang="en-US" sz="1400" i="1" dirty="0">
                <a:latin typeface="+mj-lt"/>
                <a:cs typeface="Arial" pitchFamily="34" charset="0"/>
              </a:rPr>
              <a:t>Prof. </a:t>
            </a:r>
            <a:r>
              <a:rPr lang="en-US" sz="1400" i="1" dirty="0" err="1">
                <a:latin typeface="+mj-lt"/>
                <a:cs typeface="Arial" pitchFamily="34" charset="0"/>
              </a:rPr>
              <a:t>Yunus</a:t>
            </a:r>
            <a:r>
              <a:rPr lang="en-US" sz="1400" i="1" dirty="0">
                <a:latin typeface="+mj-lt"/>
                <a:cs typeface="Arial" pitchFamily="34" charset="0"/>
              </a:rPr>
              <a:t>, 2006 Nobel Laureate, </a:t>
            </a:r>
          </a:p>
          <a:p>
            <a:pPr algn="r" defTabSz="981075">
              <a:spcBef>
                <a:spcPct val="20000"/>
              </a:spcBef>
              <a:defRPr/>
            </a:pPr>
            <a:r>
              <a:rPr lang="en-US" sz="1400" i="1" dirty="0">
                <a:latin typeface="+mj-lt"/>
                <a:cs typeface="Arial" pitchFamily="34" charset="0"/>
              </a:rPr>
              <a:t>in “Creating a World  Without Poverty”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4107085"/>
            <a:ext cx="1787728" cy="268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69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00D00-10BD-E742-B632-BC9637E63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7D4AD7-78FF-034A-9423-C4E26EC3DC2E}"/>
              </a:ext>
            </a:extLst>
          </p:cNvPr>
          <p:cNvSpPr/>
          <p:nvPr/>
        </p:nvSpPr>
        <p:spPr>
          <a:xfrm>
            <a:off x="2310386" y="182642"/>
            <a:ext cx="5135444" cy="70640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UNCTAD estimates annual funding gap of $2.5 trillion to achieve the SDGs by 2030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4C9017-F312-874A-8D5A-2887E82130B9}"/>
              </a:ext>
            </a:extLst>
          </p:cNvPr>
          <p:cNvSpPr/>
          <p:nvPr/>
        </p:nvSpPr>
        <p:spPr>
          <a:xfrm>
            <a:off x="260113" y="182642"/>
            <a:ext cx="1943168" cy="706406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The Challenge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710D2B-8AC3-9F4F-8707-B3F7035E70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39" y="1048005"/>
            <a:ext cx="8901962" cy="45316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CEA9A3-9B96-A042-AE9A-87E5BD3D1252}"/>
              </a:ext>
            </a:extLst>
          </p:cNvPr>
          <p:cNvSpPr/>
          <p:nvPr/>
        </p:nvSpPr>
        <p:spPr>
          <a:xfrm>
            <a:off x="260113" y="5579634"/>
            <a:ext cx="8614215" cy="760083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“It is imperative to implement innovations that can divert private capital towards development objectives to help bridge the SDG financing gap.”</a:t>
            </a:r>
          </a:p>
          <a:p>
            <a:pPr algn="r"/>
            <a:r>
              <a:rPr lang="en-US" sz="1200" i="1" dirty="0"/>
              <a:t>- United Nations Under-Secretary-General and Executive Secretary of ESCAP Dr. </a:t>
            </a:r>
            <a:r>
              <a:rPr lang="en-US" sz="1200" i="1" dirty="0" err="1"/>
              <a:t>Shamshad</a:t>
            </a:r>
            <a:r>
              <a:rPr lang="en-US" sz="1200" i="1" dirty="0"/>
              <a:t> </a:t>
            </a:r>
            <a:r>
              <a:rPr lang="en-US" sz="1200" i="1" dirty="0" err="1"/>
              <a:t>Akhtar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825103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1EED86-CEFD-AC4D-8DDC-D9F7EB5392AF}"/>
              </a:ext>
            </a:extLst>
          </p:cNvPr>
          <p:cNvSpPr/>
          <p:nvPr/>
        </p:nvSpPr>
        <p:spPr>
          <a:xfrm>
            <a:off x="1912572" y="182642"/>
            <a:ext cx="5754320" cy="57363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Impact investing is a fast growing and new approach to economic development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CB694C-1178-1C46-9446-A4DF98335F49}"/>
              </a:ext>
            </a:extLst>
          </p:cNvPr>
          <p:cNvSpPr/>
          <p:nvPr/>
        </p:nvSpPr>
        <p:spPr>
          <a:xfrm>
            <a:off x="260113" y="182642"/>
            <a:ext cx="1499452" cy="566081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The Opportunity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EDFF8C-70C4-C04B-8C3F-7408589D9D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78" b="95703" l="1374" r="92582">
                        <a14:foregroundMark x1="31319" y1="76563" x2="31319" y2="76563"/>
                        <a14:foregroundMark x1="38462" y1="33203" x2="38462" y2="33203"/>
                        <a14:foregroundMark x1="53022" y1="29688" x2="53022" y2="29688"/>
                        <a14:backgroundMark x1="59341" y1="73047" x2="59341" y2="73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618" y="1781344"/>
            <a:ext cx="1369526" cy="9638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5190A7-94E8-194E-97D7-7B4B00C43273}"/>
              </a:ext>
            </a:extLst>
          </p:cNvPr>
          <p:cNvSpPr txBox="1"/>
          <p:nvPr/>
        </p:nvSpPr>
        <p:spPr>
          <a:xfrm>
            <a:off x="267634" y="2867643"/>
            <a:ext cx="1491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Fully oriented to positive impact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FB3C95-B2D5-B543-8B2B-33E31CBCB463}"/>
              </a:ext>
            </a:extLst>
          </p:cNvPr>
          <p:cNvSpPr txBox="1"/>
          <p:nvPr/>
        </p:nvSpPr>
        <p:spPr>
          <a:xfrm>
            <a:off x="260113" y="1258124"/>
            <a:ext cx="149945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PHILANTHROPHY</a:t>
            </a:r>
          </a:p>
          <a:p>
            <a:pPr algn="ctr"/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E4B354-3671-F049-97CD-29CDAABD0994}"/>
              </a:ext>
            </a:extLst>
          </p:cNvPr>
          <p:cNvSpPr txBox="1"/>
          <p:nvPr/>
        </p:nvSpPr>
        <p:spPr>
          <a:xfrm>
            <a:off x="1912571" y="1258124"/>
            <a:ext cx="149961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THEMATIC INVESTING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A7E0C8-1434-E44A-9457-EF1BDBF899FB}"/>
              </a:ext>
            </a:extLst>
          </p:cNvPr>
          <p:cNvSpPr txBox="1"/>
          <p:nvPr/>
        </p:nvSpPr>
        <p:spPr>
          <a:xfrm>
            <a:off x="3563465" y="1258124"/>
            <a:ext cx="165402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SUSTAINABLE INVESTING (ESG)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30B125-8D7F-944E-9858-046F02C09C8A}"/>
              </a:ext>
            </a:extLst>
          </p:cNvPr>
          <p:cNvSpPr txBox="1"/>
          <p:nvPr/>
        </p:nvSpPr>
        <p:spPr>
          <a:xfrm>
            <a:off x="5345501" y="1258124"/>
            <a:ext cx="187636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SOCIALLY RESPONSIBLE INVESTING (SRI)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E54114-9D04-D143-B9EF-B9BAF82B6768}"/>
              </a:ext>
            </a:extLst>
          </p:cNvPr>
          <p:cNvSpPr txBox="1"/>
          <p:nvPr/>
        </p:nvSpPr>
        <p:spPr>
          <a:xfrm>
            <a:off x="7374871" y="1258124"/>
            <a:ext cx="1499457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MAINSTREAM INVESTING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8A8C47-C72E-8241-86B5-0A70EAC9ABFF}"/>
              </a:ext>
            </a:extLst>
          </p:cNvPr>
          <p:cNvSpPr txBox="1"/>
          <p:nvPr/>
        </p:nvSpPr>
        <p:spPr>
          <a:xfrm>
            <a:off x="3563465" y="2856559"/>
            <a:ext cx="1654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Positive screening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3FC476-04B3-B743-856E-490DB6DA8E49}"/>
              </a:ext>
            </a:extLst>
          </p:cNvPr>
          <p:cNvSpPr txBox="1"/>
          <p:nvPr/>
        </p:nvSpPr>
        <p:spPr>
          <a:xfrm>
            <a:off x="1920256" y="2856559"/>
            <a:ext cx="1491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Investment in chosen sectors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BE09CB-3844-4445-9B34-D81DB2E2AF3D}"/>
              </a:ext>
            </a:extLst>
          </p:cNvPr>
          <p:cNvSpPr txBox="1"/>
          <p:nvPr/>
        </p:nvSpPr>
        <p:spPr>
          <a:xfrm>
            <a:off x="5369893" y="2856559"/>
            <a:ext cx="1851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Negative screening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254B67-93AB-DC43-952E-956B4109E45F}"/>
              </a:ext>
            </a:extLst>
          </p:cNvPr>
          <p:cNvSpPr txBox="1"/>
          <p:nvPr/>
        </p:nvSpPr>
        <p:spPr>
          <a:xfrm>
            <a:off x="7374871" y="2867643"/>
            <a:ext cx="1499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No consideration of impact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21B5F48-1161-914B-A405-0ABDF55CA8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478" y="1781344"/>
            <a:ext cx="1132243" cy="11322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E9F3BCF-53F6-AD42-A796-8D6D2DC1C8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rgbClr val="050504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085" l="0" r="100000">
                        <a14:foregroundMark x1="22566" y1="32287" x2="22566" y2="32287"/>
                        <a14:foregroundMark x1="22566" y1="32287" x2="22566" y2="32287"/>
                        <a14:foregroundMark x1="71681" y1="39686" x2="71681" y2="39686"/>
                        <a14:foregroundMark x1="52434" y1="83408" x2="52434" y2="8340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743" y="1781344"/>
            <a:ext cx="1195941" cy="11800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5A245A6-2DCE-BB4B-9B99-59C2FA17798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913" y="1796643"/>
            <a:ext cx="1128538" cy="112853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5161801-5BC9-E744-8A8C-2ECA7B47734D}"/>
              </a:ext>
            </a:extLst>
          </p:cNvPr>
          <p:cNvGrpSpPr/>
          <p:nvPr/>
        </p:nvGrpSpPr>
        <p:grpSpPr>
          <a:xfrm>
            <a:off x="1945828" y="1773489"/>
            <a:ext cx="1466359" cy="1094154"/>
            <a:chOff x="2395856" y="4094703"/>
            <a:chExt cx="3515109" cy="323677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C25E3E6-0E48-0B4C-BDA6-D097C02C2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70631" y="4163088"/>
              <a:ext cx="1840334" cy="165099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07EBDAE-1877-0642-A908-3E6DFCDC0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0372" y="4094703"/>
              <a:ext cx="1719384" cy="171938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144B417-A0C9-3D4D-85F2-744EC726E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5856" y="5715262"/>
              <a:ext cx="1803900" cy="161621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D38AD44-CED0-254B-988D-223831F18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9756" y="5814087"/>
              <a:ext cx="1700860" cy="1517386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147ADD7-7D39-5B49-B342-D1834FBAA4E2}"/>
              </a:ext>
            </a:extLst>
          </p:cNvPr>
          <p:cNvSpPr txBox="1"/>
          <p:nvPr/>
        </p:nvSpPr>
        <p:spPr>
          <a:xfrm>
            <a:off x="1920256" y="867456"/>
            <a:ext cx="6961757" cy="33855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Impact Investing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64BB6C-C3E7-1F41-AEEF-E19475313780}"/>
              </a:ext>
            </a:extLst>
          </p:cNvPr>
          <p:cNvSpPr txBox="1"/>
          <p:nvPr/>
        </p:nvSpPr>
        <p:spPr>
          <a:xfrm>
            <a:off x="267634" y="3505376"/>
            <a:ext cx="149945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EXPECTED GROWTH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856C4D-A7FD-9747-914B-CDF8AF7CBAFD}"/>
              </a:ext>
            </a:extLst>
          </p:cNvPr>
          <p:cNvSpPr/>
          <p:nvPr/>
        </p:nvSpPr>
        <p:spPr>
          <a:xfrm>
            <a:off x="1849321" y="3505377"/>
            <a:ext cx="7025007" cy="52322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World Economic Forum expects an investment of $500 billion by 2020 in impact businesses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97DFBE-582D-9247-B4F4-DD24342A14BB}"/>
              </a:ext>
            </a:extLst>
          </p:cNvPr>
          <p:cNvSpPr txBox="1"/>
          <p:nvPr/>
        </p:nvSpPr>
        <p:spPr>
          <a:xfrm>
            <a:off x="260113" y="4075088"/>
            <a:ext cx="149945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FINANCIAL MAJORS ALL IN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6324E7-7388-E343-BA31-7333C48A8E6D}"/>
              </a:ext>
            </a:extLst>
          </p:cNvPr>
          <p:cNvSpPr/>
          <p:nvPr/>
        </p:nvSpPr>
        <p:spPr>
          <a:xfrm>
            <a:off x="1857101" y="4075089"/>
            <a:ext cx="7017227" cy="52322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Blackrock, Bain, BNP, Goldman, Zurich Insurance, AXA are now investing in impact.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2FFFA5-52AB-E343-815A-62C87E8F7C95}"/>
              </a:ext>
            </a:extLst>
          </p:cNvPr>
          <p:cNvSpPr txBox="1"/>
          <p:nvPr/>
        </p:nvSpPr>
        <p:spPr>
          <a:xfrm>
            <a:off x="267634" y="5226165"/>
            <a:ext cx="1499452" cy="1169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EVOLVING AND ENABLING LANDSCAPE FOR INVESTMENT IN INDIA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D7537AA-95FD-C147-B452-2C2A364A96FB}"/>
              </a:ext>
            </a:extLst>
          </p:cNvPr>
          <p:cNvSpPr/>
          <p:nvPr/>
        </p:nvSpPr>
        <p:spPr>
          <a:xfrm>
            <a:off x="1857101" y="5226165"/>
            <a:ext cx="1555086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$5.2 </a:t>
            </a:r>
            <a:r>
              <a:rPr lang="en-US" sz="1400" dirty="0" err="1">
                <a:solidFill>
                  <a:schemeClr val="tx1"/>
                </a:solidFill>
              </a:rPr>
              <a:t>bn</a:t>
            </a:r>
            <a:r>
              <a:rPr lang="en-US" sz="1400" dirty="0">
                <a:solidFill>
                  <a:schemeClr val="tx1"/>
                </a:solidFill>
              </a:rPr>
              <a:t> invested in India in the last 6 years; $10 </a:t>
            </a:r>
            <a:r>
              <a:rPr lang="en-US" sz="1400" dirty="0" err="1">
                <a:solidFill>
                  <a:schemeClr val="tx1"/>
                </a:solidFill>
              </a:rPr>
              <a:t>bn</a:t>
            </a:r>
            <a:r>
              <a:rPr lang="en-US" sz="1400" dirty="0">
                <a:solidFill>
                  <a:schemeClr val="tx1"/>
                </a:solidFill>
              </a:rPr>
              <a:t> projected for 2025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6E8A4E6-4829-4C4B-B0F9-D198C7878C8B}"/>
              </a:ext>
            </a:extLst>
          </p:cNvPr>
          <p:cNvSpPr/>
          <p:nvPr/>
        </p:nvSpPr>
        <p:spPr>
          <a:xfrm>
            <a:off x="3564587" y="5226165"/>
            <a:ext cx="1652906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Regulation for Social Venture Capital Funds within AIF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3AE8070-33CC-F946-A35B-69C9F21B3751}"/>
              </a:ext>
            </a:extLst>
          </p:cNvPr>
          <p:cNvSpPr/>
          <p:nvPr/>
        </p:nvSpPr>
        <p:spPr>
          <a:xfrm>
            <a:off x="5369893" y="5226165"/>
            <a:ext cx="1851974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Priority Sector Guidelines provide additional opportunity for growth- JAM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B9BA3DC-81CC-AB44-B63B-90E2CCBEE4DE}"/>
              </a:ext>
            </a:extLst>
          </p:cNvPr>
          <p:cNvSpPr/>
          <p:nvPr/>
        </p:nvSpPr>
        <p:spPr>
          <a:xfrm>
            <a:off x="7374267" y="5239009"/>
            <a:ext cx="1500061" cy="1169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Enabling Ecosystem for youth led innovation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307A120-D325-7B40-A78A-16B6840F06B3}"/>
              </a:ext>
            </a:extLst>
          </p:cNvPr>
          <p:cNvSpPr txBox="1"/>
          <p:nvPr/>
        </p:nvSpPr>
        <p:spPr>
          <a:xfrm>
            <a:off x="259503" y="4657048"/>
            <a:ext cx="149945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SHIFT IN THE WAY WE DO BUSINESS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A0E2846-FDA9-5C4D-BF9A-52D6D5632F59}"/>
              </a:ext>
            </a:extLst>
          </p:cNvPr>
          <p:cNvSpPr/>
          <p:nvPr/>
        </p:nvSpPr>
        <p:spPr>
          <a:xfrm>
            <a:off x="1868195" y="4637620"/>
            <a:ext cx="7017837" cy="52322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Focus on triple bottom line</a:t>
            </a:r>
          </a:p>
        </p:txBody>
      </p:sp>
    </p:spTree>
    <p:extLst>
      <p:ext uri="{BB962C8B-B14F-4D97-AF65-F5344CB8AC3E}">
        <p14:creationId xmlns:p14="http://schemas.microsoft.com/office/powerpoint/2010/main" val="2787188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AF3849-434A-5947-908A-4B618C56E64A}"/>
              </a:ext>
            </a:extLst>
          </p:cNvPr>
          <p:cNvSpPr/>
          <p:nvPr/>
        </p:nvSpPr>
        <p:spPr>
          <a:xfrm>
            <a:off x="1686696" y="180787"/>
            <a:ext cx="5844756" cy="56608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Impact sector is powering ahead with a robust CAGR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4E5B7A-5022-3E44-820C-3AE2D89C1D55}"/>
              </a:ext>
            </a:extLst>
          </p:cNvPr>
          <p:cNvSpPr/>
          <p:nvPr/>
        </p:nvSpPr>
        <p:spPr>
          <a:xfrm>
            <a:off x="260114" y="180787"/>
            <a:ext cx="1337574" cy="566081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The Numbers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2ACF3C8-4457-944E-96A2-A9C2818D1E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362834"/>
              </p:ext>
            </p:extLst>
          </p:nvPr>
        </p:nvGraphicFramePr>
        <p:xfrm>
          <a:off x="260114" y="2722889"/>
          <a:ext cx="3475170" cy="2043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9929124-DB03-004F-AEB9-38B15099E5E9}"/>
              </a:ext>
            </a:extLst>
          </p:cNvPr>
          <p:cNvSpPr txBox="1"/>
          <p:nvPr/>
        </p:nvSpPr>
        <p:spPr>
          <a:xfrm>
            <a:off x="260114" y="1012251"/>
            <a:ext cx="3475170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Growth in Investments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8E3DF7-11A4-CB43-856C-109CBAD70863}"/>
              </a:ext>
            </a:extLst>
          </p:cNvPr>
          <p:cNvSpPr txBox="1"/>
          <p:nvPr/>
        </p:nvSpPr>
        <p:spPr>
          <a:xfrm>
            <a:off x="5026649" y="3480576"/>
            <a:ext cx="3866142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Case for Growth in Social </a:t>
            </a:r>
            <a:r>
              <a:rPr lang="en-IN" sz="2000" b="1" dirty="0">
                <a:latin typeface="Century Gothic" panose="020B0502020202020204" pitchFamily="34" charset="0"/>
              </a:rPr>
              <a:t>Innovation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6D6F8AA-02A2-BF4D-900E-E5943D98E30A}"/>
              </a:ext>
            </a:extLst>
          </p:cNvPr>
          <p:cNvCxnSpPr/>
          <p:nvPr/>
        </p:nvCxnSpPr>
        <p:spPr>
          <a:xfrm>
            <a:off x="3830895" y="2516431"/>
            <a:ext cx="1195754" cy="904351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3F71A93-DD82-A149-8705-129D6E5DF530}"/>
              </a:ext>
            </a:extLst>
          </p:cNvPr>
          <p:cNvCxnSpPr>
            <a:cxnSpLocks/>
          </p:cNvCxnSpPr>
          <p:nvPr/>
        </p:nvCxnSpPr>
        <p:spPr>
          <a:xfrm flipV="1">
            <a:off x="3783089" y="4188462"/>
            <a:ext cx="1243560" cy="738676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752B30FA-3883-D749-9464-E197977BF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260" y="1136243"/>
            <a:ext cx="3256346" cy="239534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5EF0948-42C6-FB45-B0F2-A724159FF4F4}"/>
              </a:ext>
            </a:extLst>
          </p:cNvPr>
          <p:cNvSpPr txBox="1"/>
          <p:nvPr/>
        </p:nvSpPr>
        <p:spPr>
          <a:xfrm>
            <a:off x="5074454" y="4460351"/>
            <a:ext cx="386614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How do we further promote growth in social </a:t>
            </a:r>
            <a:r>
              <a:rPr lang="en-IN" sz="2000" b="1" dirty="0">
                <a:latin typeface="Century Gothic" panose="020B0502020202020204" pitchFamily="34" charset="0"/>
              </a:rPr>
              <a:t>entrepreneurship</a:t>
            </a:r>
            <a:r>
              <a:rPr lang="en-IN" sz="2000" dirty="0">
                <a:latin typeface="Century Gothic" panose="020B0502020202020204" pitchFamily="34" charset="0"/>
              </a:rPr>
              <a:t>?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2799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D83F3E0-CA69-4F4D-93D1-EBBAA0A602FA}"/>
              </a:ext>
            </a:extLst>
          </p:cNvPr>
          <p:cNvSpPr/>
          <p:nvPr/>
        </p:nvSpPr>
        <p:spPr>
          <a:xfrm>
            <a:off x="5997076" y="3928252"/>
            <a:ext cx="55335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endParaRPr lang="en-US" sz="5400" b="1" cap="none" spc="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2D8703-3ACB-9C40-AD7D-138522FE6ABC}"/>
              </a:ext>
            </a:extLst>
          </p:cNvPr>
          <p:cNvSpPr/>
          <p:nvPr/>
        </p:nvSpPr>
        <p:spPr>
          <a:xfrm>
            <a:off x="7934474" y="4684782"/>
            <a:ext cx="522900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endParaRPr lang="en-US" sz="5400" b="1" cap="none" spc="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1911BB-1787-0249-A268-B6C433843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918" y="783643"/>
            <a:ext cx="7382107" cy="1143000"/>
          </a:xfrm>
        </p:spPr>
        <p:txBody>
          <a:bodyPr/>
          <a:lstStyle/>
          <a:p>
            <a:r>
              <a:rPr lang="en-US" dirty="0"/>
              <a:t>Pillars of Social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B10EB-F348-8949-9A52-D6BF37D62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N" sz="2000" dirty="0"/>
              <a:t>                                 What is the way forward?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08016E-4573-9B4E-9D87-A5D65E7CD97A}"/>
              </a:ext>
            </a:extLst>
          </p:cNvPr>
          <p:cNvSpPr/>
          <p:nvPr/>
        </p:nvSpPr>
        <p:spPr>
          <a:xfrm>
            <a:off x="21926" y="2938790"/>
            <a:ext cx="1771084" cy="7787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Access Innovation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6DEE54-37B7-F943-B276-C0EDB5765438}"/>
              </a:ext>
            </a:extLst>
          </p:cNvPr>
          <p:cNvSpPr/>
          <p:nvPr/>
        </p:nvSpPr>
        <p:spPr>
          <a:xfrm>
            <a:off x="1686696" y="180787"/>
            <a:ext cx="5819423" cy="706798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IN" sz="1400" b="1" dirty="0">
                <a:latin typeface="Century Gothic" panose="020B0502020202020204" pitchFamily="34" charset="0"/>
              </a:rPr>
              <a:t>In 2012, more than 89% of Indian social enterprises were less than 10 years old and 88% of them were in pilot, start-up, or growth stage.</a:t>
            </a:r>
            <a:endParaRPr lang="en-US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4C2181-A414-7143-8316-E24228DA350D}"/>
              </a:ext>
            </a:extLst>
          </p:cNvPr>
          <p:cNvSpPr/>
          <p:nvPr/>
        </p:nvSpPr>
        <p:spPr>
          <a:xfrm>
            <a:off x="260114" y="180787"/>
            <a:ext cx="1337574" cy="706798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The Pillars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0C8015-4B57-F54F-93C4-25F5FA389F33}"/>
              </a:ext>
            </a:extLst>
          </p:cNvPr>
          <p:cNvSpPr/>
          <p:nvPr/>
        </p:nvSpPr>
        <p:spPr>
          <a:xfrm>
            <a:off x="1821541" y="3540738"/>
            <a:ext cx="1771084" cy="7787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Keep Measuring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C60744-9C66-194C-91EE-1B2B776171FE}"/>
              </a:ext>
            </a:extLst>
          </p:cNvPr>
          <p:cNvSpPr/>
          <p:nvPr/>
        </p:nvSpPr>
        <p:spPr>
          <a:xfrm>
            <a:off x="5471370" y="4847421"/>
            <a:ext cx="1771084" cy="7787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Policy  and Governance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D1B6B3-E1A2-7443-BEB2-FA2D3BE18940}"/>
              </a:ext>
            </a:extLst>
          </p:cNvPr>
          <p:cNvSpPr/>
          <p:nvPr/>
        </p:nvSpPr>
        <p:spPr>
          <a:xfrm>
            <a:off x="7330166" y="5477764"/>
            <a:ext cx="1771084" cy="7787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Technology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B3B0A0-A2B4-714B-9772-05137B89A3B1}"/>
              </a:ext>
            </a:extLst>
          </p:cNvPr>
          <p:cNvSpPr/>
          <p:nvPr/>
        </p:nvSpPr>
        <p:spPr>
          <a:xfrm>
            <a:off x="3643389" y="4179202"/>
            <a:ext cx="1771084" cy="7787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Ecosystem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8E6433-F14E-5545-BEE9-6DB9C3004061}"/>
              </a:ext>
            </a:extLst>
          </p:cNvPr>
          <p:cNvSpPr/>
          <p:nvPr/>
        </p:nvSpPr>
        <p:spPr>
          <a:xfrm>
            <a:off x="605141" y="1959197"/>
            <a:ext cx="604653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3C9A3C-1992-E94B-BA85-C3604B8A4AB5}"/>
              </a:ext>
            </a:extLst>
          </p:cNvPr>
          <p:cNvSpPr/>
          <p:nvPr/>
        </p:nvSpPr>
        <p:spPr>
          <a:xfrm>
            <a:off x="2354793" y="2615549"/>
            <a:ext cx="562975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  <a:endParaRPr lang="en-US" sz="5400" b="1" cap="none" spc="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2B508C-1045-BD48-8222-3729AB6E8838}"/>
              </a:ext>
            </a:extLst>
          </p:cNvPr>
          <p:cNvSpPr/>
          <p:nvPr/>
        </p:nvSpPr>
        <p:spPr>
          <a:xfrm>
            <a:off x="4267481" y="3255872"/>
            <a:ext cx="522900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en-US" sz="5400" b="1" cap="none" spc="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1231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54C48-1601-4340-8338-B953B0CA6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114" y="178650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i="1" dirty="0"/>
              <a:t>How can social innovation and entrepreneurship be promoted at the university level?</a:t>
            </a:r>
          </a:p>
          <a:p>
            <a:pPr>
              <a:lnSpc>
                <a:spcPct val="200000"/>
              </a:lnSpc>
            </a:pPr>
            <a:r>
              <a:rPr lang="en-IN" sz="1500" dirty="0"/>
              <a:t>To </a:t>
            </a:r>
            <a:r>
              <a:rPr lang="en-IN" sz="1500" b="1" dirty="0"/>
              <a:t>find unique and sustainable solutions</a:t>
            </a:r>
            <a:r>
              <a:rPr lang="en-IN" sz="1500" dirty="0"/>
              <a:t> to the social issues the world is currently facing there needs to be a </a:t>
            </a:r>
            <a:r>
              <a:rPr lang="en-IN" sz="1500" b="1" dirty="0"/>
              <a:t>push towards student led initiatives and innovation.</a:t>
            </a:r>
          </a:p>
          <a:p>
            <a:pPr>
              <a:lnSpc>
                <a:spcPct val="200000"/>
              </a:lnSpc>
            </a:pPr>
            <a:r>
              <a:rPr lang="en-IN" sz="1500" b="1" dirty="0"/>
              <a:t>Linking Curriculum </a:t>
            </a:r>
            <a:r>
              <a:rPr lang="en-IN" sz="1500" dirty="0"/>
              <a:t>to explore real world challenges.</a:t>
            </a:r>
          </a:p>
          <a:p>
            <a:pPr>
              <a:lnSpc>
                <a:spcPct val="200000"/>
              </a:lnSpc>
            </a:pPr>
            <a:r>
              <a:rPr lang="en-IN" sz="1500" b="1" dirty="0"/>
              <a:t>Leverage technology </a:t>
            </a:r>
            <a:r>
              <a:rPr lang="en-IN" sz="1500" dirty="0"/>
              <a:t>to reach students outside the realm of formal education.</a:t>
            </a:r>
          </a:p>
          <a:p>
            <a:pPr>
              <a:lnSpc>
                <a:spcPct val="200000"/>
              </a:lnSpc>
            </a:pPr>
            <a:r>
              <a:rPr lang="en-IN" sz="1500" dirty="0"/>
              <a:t>Promote </a:t>
            </a:r>
            <a:r>
              <a:rPr lang="en-IN" sz="1500" b="1" dirty="0"/>
              <a:t>collaboration between private, public and academic communities.</a:t>
            </a:r>
          </a:p>
          <a:p>
            <a:pPr>
              <a:lnSpc>
                <a:spcPct val="200000"/>
              </a:lnSpc>
            </a:pPr>
            <a:r>
              <a:rPr lang="en-IN" sz="1500" dirty="0"/>
              <a:t>Introducing </a:t>
            </a:r>
            <a:r>
              <a:rPr lang="en-IN" sz="1500" b="1" dirty="0"/>
              <a:t>exclusive</a:t>
            </a:r>
            <a:r>
              <a:rPr lang="en-IN" sz="1500" dirty="0"/>
              <a:t> full-time and part-time </a:t>
            </a:r>
            <a:r>
              <a:rPr lang="en-IN" sz="1500" b="1" dirty="0"/>
              <a:t>programs in social entrepreneurship</a:t>
            </a:r>
            <a:r>
              <a:rPr lang="en-IN" sz="1500" dirty="0"/>
              <a:t>. </a:t>
            </a:r>
          </a:p>
          <a:p>
            <a:pPr>
              <a:lnSpc>
                <a:spcPct val="200000"/>
              </a:lnSpc>
            </a:pPr>
            <a:r>
              <a:rPr lang="en-IN" sz="1500" dirty="0"/>
              <a:t>Creating </a:t>
            </a:r>
            <a:r>
              <a:rPr lang="en-IN" sz="1500" b="1" dirty="0"/>
              <a:t>incubators</a:t>
            </a:r>
            <a:r>
              <a:rPr lang="en-IN" sz="1500" dirty="0"/>
              <a:t> and </a:t>
            </a:r>
            <a:r>
              <a:rPr lang="en-IN" sz="1500" b="1" dirty="0"/>
              <a:t>advisory councils </a:t>
            </a:r>
            <a:r>
              <a:rPr lang="en-IN" sz="1500" dirty="0"/>
              <a:t>to support and guide new ideas.</a:t>
            </a:r>
          </a:p>
          <a:p>
            <a:pPr>
              <a:lnSpc>
                <a:spcPct val="200000"/>
              </a:lnSpc>
            </a:pPr>
            <a:r>
              <a:rPr lang="en-IN" sz="1500" dirty="0"/>
              <a:t>Facilitate an environment for </a:t>
            </a:r>
            <a:r>
              <a:rPr lang="en-IN" sz="1500" b="1" dirty="0"/>
              <a:t>active debate and discussion </a:t>
            </a:r>
            <a:r>
              <a:rPr lang="en-IN" sz="1500" dirty="0"/>
              <a:t>on social issues</a:t>
            </a:r>
          </a:p>
          <a:p>
            <a:endParaRPr lang="en-IN" sz="1500" dirty="0"/>
          </a:p>
          <a:p>
            <a:endParaRPr lang="en-IN" sz="1500" dirty="0"/>
          </a:p>
          <a:p>
            <a:pPr marL="0" indent="0">
              <a:buNone/>
            </a:pPr>
            <a:endParaRPr lang="en-US" sz="1500" dirty="0"/>
          </a:p>
          <a:p>
            <a:endParaRPr lang="en-US" sz="15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8ADEBC-8442-F44A-B661-B81F29F81716}"/>
              </a:ext>
            </a:extLst>
          </p:cNvPr>
          <p:cNvSpPr/>
          <p:nvPr/>
        </p:nvSpPr>
        <p:spPr>
          <a:xfrm>
            <a:off x="1688123" y="180786"/>
            <a:ext cx="5844756" cy="566082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ACCESS INNOVATION:</a:t>
            </a:r>
          </a:p>
          <a:p>
            <a:pPr algn="ctr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Reimagine the role of university as change maker.</a:t>
            </a:r>
            <a:endParaRPr lang="en-US" sz="1600" i="1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542484-2DE8-0548-BA62-9522E96708D7}"/>
              </a:ext>
            </a:extLst>
          </p:cNvPr>
          <p:cNvSpPr/>
          <p:nvPr/>
        </p:nvSpPr>
        <p:spPr>
          <a:xfrm>
            <a:off x="260114" y="180787"/>
            <a:ext cx="1337574" cy="566081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The Pillars</a:t>
            </a:r>
          </a:p>
        </p:txBody>
      </p:sp>
    </p:spTree>
    <p:extLst>
      <p:ext uri="{BB962C8B-B14F-4D97-AF65-F5344CB8AC3E}">
        <p14:creationId xmlns:p14="http://schemas.microsoft.com/office/powerpoint/2010/main" val="1357240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8ADEBC-8442-F44A-B661-B81F29F81716}"/>
              </a:ext>
            </a:extLst>
          </p:cNvPr>
          <p:cNvSpPr/>
          <p:nvPr/>
        </p:nvSpPr>
        <p:spPr>
          <a:xfrm>
            <a:off x="1688123" y="180786"/>
            <a:ext cx="5844756" cy="566082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KEEP MEASURING:</a:t>
            </a:r>
          </a:p>
          <a:p>
            <a:pPr algn="ctr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Shifting focus to delivering outcomes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542484-2DE8-0548-BA62-9522E96708D7}"/>
              </a:ext>
            </a:extLst>
          </p:cNvPr>
          <p:cNvSpPr/>
          <p:nvPr/>
        </p:nvSpPr>
        <p:spPr>
          <a:xfrm>
            <a:off x="260114" y="180787"/>
            <a:ext cx="1337574" cy="566081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The Pillars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DF26B6-37B6-3E4F-9740-C0788BE01D00}"/>
              </a:ext>
            </a:extLst>
          </p:cNvPr>
          <p:cNvSpPr txBox="1">
            <a:spLocks/>
          </p:cNvSpPr>
          <p:nvPr/>
        </p:nvSpPr>
        <p:spPr>
          <a:xfrm>
            <a:off x="392417" y="160730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500" i="1" dirty="0"/>
              <a:t>Case for innovative models for facilitating a focus on outcomes and monitoring:</a:t>
            </a:r>
          </a:p>
          <a:p>
            <a:pPr marL="0" indent="0" algn="ctr">
              <a:buFont typeface="Arial"/>
              <a:buNone/>
            </a:pPr>
            <a:endParaRPr lang="en-US" sz="1500" i="1" dirty="0"/>
          </a:p>
          <a:p>
            <a:pPr>
              <a:lnSpc>
                <a:spcPct val="200000"/>
              </a:lnSpc>
            </a:pPr>
            <a:r>
              <a:rPr lang="en-US" sz="1500" dirty="0">
                <a:cs typeface="Calibri" pitchFamily="34" charset="0"/>
              </a:rPr>
              <a:t>Impact Bonds: Moving towards ‘</a:t>
            </a:r>
            <a:r>
              <a:rPr lang="en-US" sz="1500" b="1" dirty="0">
                <a:cs typeface="Calibri" pitchFamily="34" charset="0"/>
              </a:rPr>
              <a:t>Mission-Oriented</a:t>
            </a:r>
            <a:r>
              <a:rPr lang="en-US" sz="1500" dirty="0">
                <a:cs typeface="Calibri" pitchFamily="34" charset="0"/>
              </a:rPr>
              <a:t> </a:t>
            </a:r>
            <a:r>
              <a:rPr lang="en-US" sz="1500" b="1" dirty="0">
                <a:cs typeface="Calibri" pitchFamily="34" charset="0"/>
              </a:rPr>
              <a:t>Investing’</a:t>
            </a:r>
          </a:p>
          <a:p>
            <a:pPr>
              <a:lnSpc>
                <a:spcPct val="200000"/>
              </a:lnSpc>
            </a:pPr>
            <a:r>
              <a:rPr lang="en-US" sz="1500" dirty="0">
                <a:cs typeface="Calibri" pitchFamily="34" charset="0"/>
              </a:rPr>
              <a:t>Impact Bonds are  </a:t>
            </a:r>
            <a:r>
              <a:rPr lang="en-US" sz="1500" b="1" dirty="0">
                <a:cs typeface="Calibri" pitchFamily="34" charset="0"/>
              </a:rPr>
              <a:t>pay for success financing instruments </a:t>
            </a:r>
            <a:r>
              <a:rPr lang="en-US" sz="1500" dirty="0">
                <a:cs typeface="Calibri" pitchFamily="34" charset="0"/>
              </a:rPr>
              <a:t>used to link socially conscious private investors with enterprises that aim to deliver social outcomes.</a:t>
            </a:r>
            <a:endParaRPr lang="en-US" sz="1500" b="1" dirty="0">
              <a:cs typeface="Calibri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1500" dirty="0">
                <a:cs typeface="Calibri" pitchFamily="34" charset="0"/>
              </a:rPr>
              <a:t>Impact Bonds bring together </a:t>
            </a:r>
            <a:r>
              <a:rPr lang="en-US" sz="1500" b="1" dirty="0">
                <a:cs typeface="Calibri" pitchFamily="34" charset="0"/>
              </a:rPr>
              <a:t>impact investors, philanthropists, and social businesses </a:t>
            </a:r>
            <a:r>
              <a:rPr lang="en-US" sz="1500" dirty="0">
                <a:cs typeface="Calibri" pitchFamily="34" charset="0"/>
              </a:rPr>
              <a:t>on a common platform, where in social business gets access to zero cost financing.</a:t>
            </a:r>
          </a:p>
          <a:p>
            <a:pPr>
              <a:lnSpc>
                <a:spcPct val="200000"/>
              </a:lnSpc>
            </a:pPr>
            <a:r>
              <a:rPr lang="en-US" sz="1500" dirty="0">
                <a:cs typeface="Calibri" pitchFamily="34" charset="0"/>
              </a:rPr>
              <a:t>Impact Bonds promote a culture focused on achieving pre-identified outcomes.</a:t>
            </a:r>
          </a:p>
          <a:p>
            <a:pPr>
              <a:lnSpc>
                <a:spcPct val="200000"/>
              </a:lnSpc>
            </a:pPr>
            <a:r>
              <a:rPr lang="en-US" sz="1500" dirty="0">
                <a:cs typeface="Calibri" pitchFamily="34" charset="0"/>
              </a:rPr>
              <a:t>Allows Social Enterprises to </a:t>
            </a:r>
            <a:r>
              <a:rPr lang="en-US" sz="1500" b="1" dirty="0">
                <a:cs typeface="Calibri" pitchFamily="34" charset="0"/>
              </a:rPr>
              <a:t>prioritize on outcome delivery</a:t>
            </a:r>
            <a:r>
              <a:rPr lang="en-US" sz="1500" dirty="0">
                <a:cs typeface="Calibri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200000"/>
              </a:lnSpc>
            </a:pPr>
            <a:endParaRPr lang="en-US" sz="1500" b="1" dirty="0">
              <a:solidFill>
                <a:srgbClr val="0070C0"/>
              </a:solidFill>
              <a:cs typeface="Calibri" pitchFamily="34" charset="0"/>
            </a:endParaRPr>
          </a:p>
          <a:p>
            <a:pPr>
              <a:lnSpc>
                <a:spcPct val="200000"/>
              </a:lnSpc>
            </a:pPr>
            <a:endParaRPr lang="en-IN" sz="1500" dirty="0"/>
          </a:p>
          <a:p>
            <a:endParaRPr lang="en-IN" sz="1500" dirty="0"/>
          </a:p>
          <a:p>
            <a:pPr marL="0" indent="0">
              <a:buFont typeface="Arial"/>
              <a:buNone/>
            </a:pPr>
            <a:endParaRPr lang="en-US" sz="1500" dirty="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258888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F3C40-0F22-584C-98A1-2D2D21E96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1924"/>
            <a:ext cx="8229600" cy="4525963"/>
          </a:xfrm>
        </p:spPr>
        <p:txBody>
          <a:bodyPr>
            <a:noAutofit/>
          </a:bodyPr>
          <a:lstStyle/>
          <a:p>
            <a:r>
              <a:rPr lang="en-US" sz="1500" b="1" dirty="0"/>
              <a:t>Funding remains the single biggest challenge faced by social enterprises</a:t>
            </a:r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D96132-7CB1-214E-ABD8-AD4ADB8FC30A}"/>
              </a:ext>
            </a:extLst>
          </p:cNvPr>
          <p:cNvGrpSpPr/>
          <p:nvPr/>
        </p:nvGrpSpPr>
        <p:grpSpPr>
          <a:xfrm>
            <a:off x="457200" y="1256027"/>
            <a:ext cx="5230167" cy="2776686"/>
            <a:chOff x="4734770" y="1052623"/>
            <a:chExt cx="4671110" cy="2442690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F1922036-75A2-2C4C-A6A0-6870EED38C4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17384695"/>
                </p:ext>
              </p:extLst>
            </p:nvPr>
          </p:nvGraphicFramePr>
          <p:xfrm>
            <a:off x="4734770" y="1052623"/>
            <a:ext cx="4671110" cy="23349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0FF6D15-9A57-194D-A432-20640D3CA33F}"/>
                </a:ext>
              </a:extLst>
            </p:cNvPr>
            <p:cNvSpPr txBox="1"/>
            <p:nvPr/>
          </p:nvSpPr>
          <p:spPr>
            <a:xfrm>
              <a:off x="5107339" y="3279869"/>
              <a:ext cx="25181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i="1" dirty="0"/>
                <a:t>Source: British Council 2016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F02E47D-1D93-864D-9AFF-58DDEC19CABD}"/>
              </a:ext>
            </a:extLst>
          </p:cNvPr>
          <p:cNvSpPr/>
          <p:nvPr/>
        </p:nvSpPr>
        <p:spPr>
          <a:xfrm>
            <a:off x="1688123" y="180786"/>
            <a:ext cx="5844756" cy="566082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latin typeface="Century Gothic" panose="020B0502020202020204" pitchFamily="34" charset="0"/>
              </a:rPr>
              <a:t>ECOSYSTEM: </a:t>
            </a:r>
          </a:p>
          <a:p>
            <a:pPr algn="ctr"/>
            <a:r>
              <a:rPr lang="en-US" sz="1500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Impact Investing a lucrative option for mainstream economy</a:t>
            </a:r>
            <a:r>
              <a:rPr lang="en-US" sz="1500" b="1" dirty="0"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939F46-3C67-5E4E-9931-2618DDA4CB6E}"/>
              </a:ext>
            </a:extLst>
          </p:cNvPr>
          <p:cNvSpPr/>
          <p:nvPr/>
        </p:nvSpPr>
        <p:spPr>
          <a:xfrm>
            <a:off x="260114" y="180787"/>
            <a:ext cx="1337574" cy="566081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The Pillars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48AEB09-D5BC-FB43-AA48-5BF0713D75B5}"/>
              </a:ext>
            </a:extLst>
          </p:cNvPr>
          <p:cNvSpPr/>
          <p:nvPr/>
        </p:nvSpPr>
        <p:spPr>
          <a:xfrm>
            <a:off x="2749176" y="4143886"/>
            <a:ext cx="3645647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GRAMEEN CAPITAL INDIA</a:t>
            </a:r>
          </a:p>
          <a:p>
            <a:pPr algn="ctr"/>
            <a:r>
              <a:rPr lang="en-US" sz="1600" b="1" dirty="0"/>
              <a:t>( GCI )- </a:t>
            </a:r>
            <a:r>
              <a:rPr lang="en-IN" sz="1600" b="1" i="1" dirty="0"/>
              <a:t>Capital with a Conscience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E25CF10-5836-524F-9319-1E0463397A39}"/>
              </a:ext>
            </a:extLst>
          </p:cNvPr>
          <p:cNvSpPr/>
          <p:nvPr/>
        </p:nvSpPr>
        <p:spPr>
          <a:xfrm>
            <a:off x="350548" y="5357675"/>
            <a:ext cx="1943168" cy="7022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GRAMEEN CAPITAL INVESTMENT ADVISORS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0D3C3E-2CDB-F848-B2BB-C7066B9775DD}"/>
              </a:ext>
            </a:extLst>
          </p:cNvPr>
          <p:cNvSpPr/>
          <p:nvPr/>
        </p:nvSpPr>
        <p:spPr>
          <a:xfrm>
            <a:off x="2565646" y="5357675"/>
            <a:ext cx="1943168" cy="7022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GRAMEEN IMPACT INVESTMENTS INDIA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0136632-E113-5B45-91E0-4BD699FECA99}"/>
              </a:ext>
            </a:extLst>
          </p:cNvPr>
          <p:cNvSpPr/>
          <p:nvPr/>
        </p:nvSpPr>
        <p:spPr>
          <a:xfrm>
            <a:off x="7021595" y="5357675"/>
            <a:ext cx="1943168" cy="702235"/>
          </a:xfrm>
          <a:prstGeom prst="rect">
            <a:avLst/>
          </a:prstGeom>
          <a:noFill/>
          <a:ln w="9525" cmpd="sng">
            <a:solidFill>
              <a:schemeClr val="tx1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SOCIAL STOCK EXCHANGE / CROWD FUNDING PLATFORM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2707280-EC02-6E4A-ABF9-DEB287EA2A6C}"/>
              </a:ext>
            </a:extLst>
          </p:cNvPr>
          <p:cNvSpPr/>
          <p:nvPr/>
        </p:nvSpPr>
        <p:spPr>
          <a:xfrm>
            <a:off x="4813289" y="5357675"/>
            <a:ext cx="1943168" cy="702235"/>
          </a:xfrm>
          <a:prstGeom prst="rect">
            <a:avLst/>
          </a:prstGeom>
          <a:noFill/>
          <a:ln w="9525" cmpd="sng">
            <a:solidFill>
              <a:schemeClr val="tx1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EQUITY FUND</a:t>
            </a:r>
          </a:p>
        </p:txBody>
      </p: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A1BAE21C-BD1B-FD4A-95B6-E0AD0E0231F1}"/>
              </a:ext>
            </a:extLst>
          </p:cNvPr>
          <p:cNvCxnSpPr>
            <a:stCxn id="28" idx="2"/>
            <a:endCxn id="29" idx="0"/>
          </p:cNvCxnSpPr>
          <p:nvPr/>
        </p:nvCxnSpPr>
        <p:spPr>
          <a:xfrm rot="5400000">
            <a:off x="2721172" y="3506846"/>
            <a:ext cx="451789" cy="3249868"/>
          </a:xfrm>
          <a:prstGeom prst="bentConnector3">
            <a:avLst/>
          </a:prstGeom>
          <a:ln>
            <a:solidFill>
              <a:srgbClr val="7F7F7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86CD3A7D-9AC6-E944-9AEE-59DFA52ACEC3}"/>
              </a:ext>
            </a:extLst>
          </p:cNvPr>
          <p:cNvCxnSpPr>
            <a:stCxn id="28" idx="2"/>
            <a:endCxn id="31" idx="0"/>
          </p:cNvCxnSpPr>
          <p:nvPr/>
        </p:nvCxnSpPr>
        <p:spPr>
          <a:xfrm rot="16200000" flipH="1">
            <a:off x="6056695" y="3421190"/>
            <a:ext cx="451789" cy="3421179"/>
          </a:xfrm>
          <a:prstGeom prst="bentConnector3">
            <a:avLst/>
          </a:prstGeom>
          <a:ln>
            <a:solidFill>
              <a:srgbClr val="7F7F7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7CFB7F06-407F-7D41-9103-E5D5EC6CAFAA}"/>
              </a:ext>
            </a:extLst>
          </p:cNvPr>
          <p:cNvSpPr/>
          <p:nvPr/>
        </p:nvSpPr>
        <p:spPr>
          <a:xfrm>
            <a:off x="350548" y="6119676"/>
            <a:ext cx="1943168" cy="2689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Advisory Practice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5D0EA01-1A47-374B-B071-3F7333FF8B6D}"/>
              </a:ext>
            </a:extLst>
          </p:cNvPr>
          <p:cNvSpPr/>
          <p:nvPr/>
        </p:nvSpPr>
        <p:spPr>
          <a:xfrm>
            <a:off x="2565646" y="6119676"/>
            <a:ext cx="1943168" cy="2689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NBFC/ Debt financing</a:t>
            </a:r>
          </a:p>
        </p:txBody>
      </p:sp>
    </p:spTree>
    <p:extLst>
      <p:ext uri="{BB962C8B-B14F-4D97-AF65-F5344CB8AC3E}">
        <p14:creationId xmlns:p14="http://schemas.microsoft.com/office/powerpoint/2010/main" val="1657735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FF5FB-7A10-374C-A1B5-9A5C7478B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127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IN" sz="1500" dirty="0"/>
              <a:t>The focus of universities in guiding students towards social causes is mostly through </a:t>
            </a:r>
            <a:r>
              <a:rPr lang="en-IN" sz="1500" b="1" dirty="0"/>
              <a:t>rewarding active participation</a:t>
            </a:r>
            <a:r>
              <a:rPr lang="en-IN" sz="1500" dirty="0"/>
              <a:t>. </a:t>
            </a:r>
            <a:endParaRPr lang="en-IN" sz="1500" b="1" dirty="0"/>
          </a:p>
          <a:p>
            <a:pPr>
              <a:lnSpc>
                <a:spcPct val="200000"/>
              </a:lnSpc>
            </a:pPr>
            <a:r>
              <a:rPr lang="en-IN" sz="1500" dirty="0"/>
              <a:t>For example, in Delhi University students have to devote </a:t>
            </a:r>
            <a:r>
              <a:rPr lang="en-IN" sz="1500" b="1" dirty="0"/>
              <a:t>120 hours in the National Service Scheme </a:t>
            </a:r>
            <a:r>
              <a:rPr lang="en-IN" sz="1500" dirty="0"/>
              <a:t>to be awarded the graduate degree.</a:t>
            </a:r>
          </a:p>
          <a:p>
            <a:pPr>
              <a:lnSpc>
                <a:spcPct val="200000"/>
              </a:lnSpc>
            </a:pPr>
            <a:r>
              <a:rPr lang="en-IN" sz="1500" dirty="0"/>
              <a:t>A </a:t>
            </a:r>
            <a:r>
              <a:rPr lang="en-IN" sz="1500" b="1" dirty="0"/>
              <a:t>new wave of social progress </a:t>
            </a:r>
            <a:r>
              <a:rPr lang="en-IN" sz="1500" dirty="0"/>
              <a:t>and development can be catalysed by </a:t>
            </a:r>
            <a:r>
              <a:rPr lang="en-IN" sz="1500" b="1" dirty="0"/>
              <a:t>promoting and supporting budding Social Entrepreneurs</a:t>
            </a:r>
            <a:r>
              <a:rPr lang="en-IN" sz="1500" dirty="0"/>
              <a:t>.</a:t>
            </a:r>
            <a:endParaRPr lang="en-IN" sz="1500" b="1" dirty="0"/>
          </a:p>
          <a:p>
            <a:pPr>
              <a:lnSpc>
                <a:spcPct val="200000"/>
              </a:lnSpc>
            </a:pPr>
            <a:r>
              <a:rPr lang="en-IN" sz="1500" dirty="0"/>
              <a:t>Youth focused initiatives like </a:t>
            </a:r>
            <a:r>
              <a:rPr lang="en-IN" sz="1500" b="1" dirty="0" err="1"/>
              <a:t>Jagriti</a:t>
            </a:r>
            <a:r>
              <a:rPr lang="en-IN" sz="1500" b="1" dirty="0"/>
              <a:t> Yatra</a:t>
            </a:r>
            <a:r>
              <a:rPr lang="en-IN" sz="1500" dirty="0"/>
              <a:t>, </a:t>
            </a:r>
            <a:r>
              <a:rPr lang="en-IN" sz="1500" b="1" dirty="0" err="1"/>
              <a:t>Yuva</a:t>
            </a:r>
            <a:r>
              <a:rPr lang="en-IN" sz="1500" b="1" dirty="0"/>
              <a:t> </a:t>
            </a:r>
            <a:r>
              <a:rPr lang="en-IN" sz="1500" b="1" dirty="0" err="1"/>
              <a:t>Prerna</a:t>
            </a:r>
            <a:r>
              <a:rPr lang="en-IN" sz="1500" b="1" dirty="0"/>
              <a:t> Yatra</a:t>
            </a:r>
            <a:r>
              <a:rPr lang="en-IN" sz="1500" dirty="0"/>
              <a:t>, </a:t>
            </a:r>
            <a:r>
              <a:rPr lang="en-IN" sz="1500" b="1" dirty="0" err="1"/>
              <a:t>Gramya</a:t>
            </a:r>
            <a:r>
              <a:rPr lang="en-IN" sz="1500" b="1" dirty="0"/>
              <a:t> Manthan </a:t>
            </a:r>
            <a:r>
              <a:rPr lang="en-IN" sz="1500" dirty="0"/>
              <a:t>and </a:t>
            </a:r>
            <a:r>
              <a:rPr lang="en-IN" sz="1500" b="1" dirty="0"/>
              <a:t>Earth-Shastra</a:t>
            </a:r>
            <a:r>
              <a:rPr lang="en-IN" sz="1500" dirty="0"/>
              <a:t> in India aim to raise awareness about social issues.</a:t>
            </a:r>
          </a:p>
          <a:p>
            <a:endParaRPr lang="en-IN" sz="1500" dirty="0"/>
          </a:p>
          <a:p>
            <a:endParaRPr lang="en-IN" sz="1500" b="1" dirty="0"/>
          </a:p>
          <a:p>
            <a:endParaRPr lang="en-IN" sz="1500" b="1" dirty="0"/>
          </a:p>
          <a:p>
            <a:endParaRPr lang="en-US" sz="15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1F9156-A4C2-2A49-A0CC-58A63B645303}"/>
              </a:ext>
            </a:extLst>
          </p:cNvPr>
          <p:cNvSpPr/>
          <p:nvPr/>
        </p:nvSpPr>
        <p:spPr>
          <a:xfrm>
            <a:off x="1686696" y="180787"/>
            <a:ext cx="5849568" cy="56608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POLICY and INSTITUTIONAL FRAMEWORK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720E03-52CB-8744-BBB1-FA7B14CE51C9}"/>
              </a:ext>
            </a:extLst>
          </p:cNvPr>
          <p:cNvSpPr/>
          <p:nvPr/>
        </p:nvSpPr>
        <p:spPr>
          <a:xfrm>
            <a:off x="189776" y="170739"/>
            <a:ext cx="1426582" cy="566081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Pillars</a:t>
            </a:r>
          </a:p>
        </p:txBody>
      </p:sp>
    </p:spTree>
    <p:extLst>
      <p:ext uri="{BB962C8B-B14F-4D97-AF65-F5344CB8AC3E}">
        <p14:creationId xmlns:p14="http://schemas.microsoft.com/office/powerpoint/2010/main" val="115406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9731</TotalTime>
  <Words>823</Words>
  <Application>Microsoft Office PowerPoint</Application>
  <PresentationFormat>On-screen Show (4:3)</PresentationFormat>
  <Paragraphs>151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Pillars of Social Innovation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Company>WIEF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AKEPT SPEAKER TEMPLATE</dc:title>
  <dc:creator>User</dc:creator>
  <cp:lastModifiedBy>Syed Abu Bakar Syed Hussin</cp:lastModifiedBy>
  <cp:revision>57</cp:revision>
  <dcterms:created xsi:type="dcterms:W3CDTF">2018-03-29T09:20:45Z</dcterms:created>
  <dcterms:modified xsi:type="dcterms:W3CDTF">2018-10-23T12:09:41Z</dcterms:modified>
</cp:coreProperties>
</file>