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301" r:id="rId5"/>
    <p:sldId id="303" r:id="rId6"/>
    <p:sldId id="304" r:id="rId7"/>
    <p:sldId id="305" r:id="rId8"/>
    <p:sldId id="259" r:id="rId9"/>
    <p:sldId id="306" r:id="rId10"/>
    <p:sldId id="307" r:id="rId11"/>
    <p:sldId id="325" r:id="rId12"/>
    <p:sldId id="308" r:id="rId13"/>
    <p:sldId id="314" r:id="rId14"/>
    <p:sldId id="309" r:id="rId15"/>
    <p:sldId id="310" r:id="rId16"/>
    <p:sldId id="313" r:id="rId17"/>
    <p:sldId id="311" r:id="rId18"/>
    <p:sldId id="330" r:id="rId19"/>
    <p:sldId id="312" r:id="rId20"/>
    <p:sldId id="327" r:id="rId21"/>
    <p:sldId id="315" r:id="rId22"/>
    <p:sldId id="331" r:id="rId23"/>
    <p:sldId id="316" r:id="rId24"/>
    <p:sldId id="319" r:id="rId25"/>
    <p:sldId id="317" r:id="rId26"/>
    <p:sldId id="329" r:id="rId27"/>
    <p:sldId id="328" r:id="rId28"/>
    <p:sldId id="318" r:id="rId29"/>
    <p:sldId id="323" r:id="rId30"/>
    <p:sldId id="320" r:id="rId31"/>
    <p:sldId id="326" r:id="rId32"/>
    <p:sldId id="321" r:id="rId33"/>
    <p:sldId id="322" r:id="rId34"/>
    <p:sldId id="324" r:id="rId35"/>
    <p:sldId id="267" r:id="rId36"/>
    <p:sldId id="262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122"/>
    <a:srgbClr val="F69027"/>
    <a:srgbClr val="E3C333"/>
    <a:srgbClr val="DC981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8201" autoAdjust="0"/>
  </p:normalViewPr>
  <p:slideViewPr>
    <p:cSldViewPr snapToGrid="0" snapToObjects="1">
      <p:cViewPr varScale="1">
        <p:scale>
          <a:sx n="114" d="100"/>
          <a:sy n="114" d="100"/>
        </p:scale>
        <p:origin x="127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5F66-F210-BE44-B5EF-223E47024B61}" type="datetimeFigureOut">
              <a:rPr lang="en-US" smtClean="0"/>
              <a:t>10/22/2018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B4661-C283-2145-9121-21B1BBF70B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167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5F66-F210-BE44-B5EF-223E47024B61}" type="datetimeFigureOut">
              <a:rPr lang="en-US" smtClean="0"/>
              <a:t>10/22/2018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B4661-C283-2145-9121-21B1BBF70B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157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5F66-F210-BE44-B5EF-223E47024B61}" type="datetimeFigureOut">
              <a:rPr lang="en-US" smtClean="0"/>
              <a:t>10/22/2018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B4661-C283-2145-9121-21B1BBF70B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432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6655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64638"/>
            <a:ext cx="7344816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5373" y="164637"/>
            <a:ext cx="983526" cy="97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-6032" y="1089693"/>
            <a:ext cx="767437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285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genda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Rectangle 2"/>
          <p:cNvSpPr/>
          <p:nvPr userDrawn="1"/>
        </p:nvSpPr>
        <p:spPr>
          <a:xfrm>
            <a:off x="2915816" y="0"/>
            <a:ext cx="622818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87013D31-6B1B-457D-A2E1-324A15BA2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504" y="3621021"/>
            <a:ext cx="2808312" cy="278464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1156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genda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203848" y="0"/>
            <a:ext cx="5940152" cy="68580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19872" y="164638"/>
            <a:ext cx="5544616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81473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64638"/>
            <a:ext cx="7344816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5373" y="164637"/>
            <a:ext cx="983526" cy="97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-6032" y="1089693"/>
            <a:ext cx="767437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431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032" y="0"/>
            <a:ext cx="184172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0" y="164638"/>
            <a:ext cx="691276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000" y="5157192"/>
            <a:ext cx="1265664" cy="125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166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64638"/>
            <a:ext cx="7344816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5373" y="164637"/>
            <a:ext cx="983526" cy="97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-6032" y="1089693"/>
            <a:ext cx="767437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304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genda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64638"/>
            <a:ext cx="7344816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5373" y="164637"/>
            <a:ext cx="983526" cy="97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-6032" y="1089693"/>
            <a:ext cx="767437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3568" y="1508787"/>
            <a:ext cx="1728192" cy="24962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699792" y="1508787"/>
            <a:ext cx="1728192" cy="24962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716016" y="1508787"/>
            <a:ext cx="1728192" cy="24962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732240" y="1508787"/>
            <a:ext cx="1728192" cy="24962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8585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82107" cy="1143000"/>
          </a:xfrm>
        </p:spPr>
        <p:txBody>
          <a:bodyPr>
            <a:normAutofit/>
          </a:bodyPr>
          <a:lstStyle>
            <a:lvl1pPr algn="l">
              <a:defRPr sz="360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 sz="2000">
                <a:latin typeface="Century Gothic" panose="020B0502020202020204" pitchFamily="34" charset="0"/>
              </a:defRPr>
            </a:lvl3pPr>
            <a:lvl4pPr>
              <a:defRPr sz="1800">
                <a:latin typeface="Century Gothic" panose="020B0502020202020204" pitchFamily="34" charset="0"/>
              </a:defRPr>
            </a:lvl4pPr>
            <a:lvl5pPr>
              <a:defRPr sz="18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5F66-F210-BE44-B5EF-223E47024B61}" type="datetimeFigureOut">
              <a:rPr lang="en-US" smtClean="0"/>
              <a:t>10/22/2018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B4661-C283-2145-9121-21B1BBF70B7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circle.png">
            <a:extLst>
              <a:ext uri="{FF2B5EF4-FFF2-40B4-BE49-F238E27FC236}">
                <a16:creationId xmlns:a16="http://schemas.microsoft.com/office/drawing/2014/main" id="{BB75F20B-FFA1-1546-9A48-DD4C78379B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52"/>
          <a:stretch/>
        </p:blipFill>
        <p:spPr>
          <a:xfrm>
            <a:off x="7644984" y="0"/>
            <a:ext cx="1512385" cy="161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643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genda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07504" y="4101075"/>
            <a:ext cx="2808312" cy="18245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8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5336" y="1233469"/>
            <a:ext cx="3168352" cy="511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62185" y="1415226"/>
            <a:ext cx="1827251" cy="3763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4723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0880" y="1996188"/>
            <a:ext cx="2808312" cy="453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755528" y="2180385"/>
            <a:ext cx="1619609" cy="33357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964473" y="2180385"/>
            <a:ext cx="1619609" cy="33357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49618" y="2180385"/>
            <a:ext cx="1619609" cy="33357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564873" y="2180385"/>
            <a:ext cx="1619609" cy="33357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288873" y="2180385"/>
            <a:ext cx="1619609" cy="33357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7341551-4697-41C7-A352-EF71700584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64638"/>
            <a:ext cx="7344816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4" name="Picture 2" descr="E:\002-KIMS BUSINESS\007-02-Fullslidesppt-Contents\20161216\Stethoscope as symbol of medicine PowerPoint Templates\main-item-01.png">
            <a:extLst>
              <a:ext uri="{FF2B5EF4-FFF2-40B4-BE49-F238E27FC236}">
                <a16:creationId xmlns:a16="http://schemas.microsoft.com/office/drawing/2014/main" id="{704696FB-5704-44BE-A7C4-3766EFA77A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5373" y="164637"/>
            <a:ext cx="983526" cy="97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4">
            <a:extLst>
              <a:ext uri="{FF2B5EF4-FFF2-40B4-BE49-F238E27FC236}">
                <a16:creationId xmlns:a16="http://schemas.microsoft.com/office/drawing/2014/main" id="{112562F3-7C1E-4A0C-96A9-C0EE72521397}"/>
              </a:ext>
            </a:extLst>
          </p:cNvPr>
          <p:cNvCxnSpPr/>
          <p:nvPr userDrawn="1"/>
        </p:nvCxnSpPr>
        <p:spPr>
          <a:xfrm>
            <a:off x="-6032" y="1089693"/>
            <a:ext cx="767437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307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706934"/>
            <a:ext cx="3600400" cy="478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932040" y="1878410"/>
            <a:ext cx="3312368" cy="31011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3697A31B-4C32-45F0-9980-3B5F2D5511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64638"/>
            <a:ext cx="7344816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8" name="Picture 2" descr="E:\002-KIMS BUSINESS\007-02-Fullslidesppt-Contents\20161216\Stethoscope as symbol of medicine PowerPoint Templates\main-item-01.png">
            <a:extLst>
              <a:ext uri="{FF2B5EF4-FFF2-40B4-BE49-F238E27FC236}">
                <a16:creationId xmlns:a16="http://schemas.microsoft.com/office/drawing/2014/main" id="{2B3A4CC3-A1A4-42DB-A940-EBD20187FA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5373" y="164637"/>
            <a:ext cx="983526" cy="97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4">
            <a:extLst>
              <a:ext uri="{FF2B5EF4-FFF2-40B4-BE49-F238E27FC236}">
                <a16:creationId xmlns:a16="http://schemas.microsoft.com/office/drawing/2014/main" id="{1A83409A-F47A-4922-AEBE-AE222BBF71BF}"/>
              </a:ext>
            </a:extLst>
          </p:cNvPr>
          <p:cNvCxnSpPr/>
          <p:nvPr userDrawn="1"/>
        </p:nvCxnSpPr>
        <p:spPr>
          <a:xfrm>
            <a:off x="-6032" y="1089693"/>
            <a:ext cx="767437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9757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5253203"/>
            <a:ext cx="295232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007" y="5263363"/>
            <a:ext cx="776169" cy="76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539552" y="4965171"/>
            <a:ext cx="8064896" cy="1344149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9552" y="0"/>
            <a:ext cx="8064896" cy="44851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3598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43808" y="0"/>
            <a:ext cx="3456384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91681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75733" y="0"/>
            <a:ext cx="228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858000" y="931704"/>
            <a:ext cx="2286000" cy="24962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75733" y="3438142"/>
            <a:ext cx="2286000" cy="24962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289428" y="932723"/>
            <a:ext cx="2286000" cy="24962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3439160"/>
            <a:ext cx="2286000" cy="24962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55262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47664" y="542092"/>
            <a:ext cx="500404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STYLE</a:t>
            </a:r>
          </a:p>
        </p:txBody>
      </p:sp>
      <p:pic>
        <p:nvPicPr>
          <p:cNvPr id="5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916" y="439493"/>
            <a:ext cx="983526" cy="97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3909053"/>
            <a:ext cx="9144000" cy="29489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sng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13817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051720" y="0"/>
            <a:ext cx="2286000" cy="37170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72000" y="3429000"/>
            <a:ext cx="457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7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798" y="2081835"/>
            <a:ext cx="983526" cy="97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5881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9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8820505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508786"/>
            <a:ext cx="2849840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796667"/>
            <a:ext cx="108520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08921" y="1734657"/>
            <a:ext cx="669775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95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5F66-F210-BE44-B5EF-223E47024B61}" type="datetimeFigureOut">
              <a:rPr lang="en-US" smtClean="0"/>
              <a:t>10/22/2018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B4661-C283-2145-9121-21B1BBF70B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3859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987824" y="0"/>
            <a:ext cx="31683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485118"/>
            <a:ext cx="9144000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253203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1350963"/>
            <a:ext cx="2016224" cy="199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00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5F66-F210-BE44-B5EF-223E47024B61}" type="datetimeFigureOut">
              <a:rPr lang="en-US" smtClean="0"/>
              <a:t>10/22/2018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B4661-C283-2145-9121-21B1BBF70B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285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5F66-F210-BE44-B5EF-223E47024B61}" type="datetimeFigureOut">
              <a:rPr lang="en-US" smtClean="0"/>
              <a:t>10/22/2018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B4661-C283-2145-9121-21B1BBF70B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738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5F66-F210-BE44-B5EF-223E47024B61}" type="datetimeFigureOut">
              <a:rPr lang="en-US" smtClean="0"/>
              <a:t>10/22/2018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B4661-C283-2145-9121-21B1BBF70B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440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5F66-F210-BE44-B5EF-223E47024B61}" type="datetimeFigureOut">
              <a:rPr lang="en-US" smtClean="0"/>
              <a:t>10/22/2018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B4661-C283-2145-9121-21B1BBF70B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212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5F66-F210-BE44-B5EF-223E47024B61}" type="datetimeFigureOut">
              <a:rPr lang="en-US" smtClean="0"/>
              <a:t>10/22/2018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B4661-C283-2145-9121-21B1BBF70B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500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5F66-F210-BE44-B5EF-223E47024B61}" type="datetimeFigureOut">
              <a:rPr lang="en-US" smtClean="0"/>
              <a:t>10/22/2018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B4661-C283-2145-9121-21B1BBF70B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885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55F66-F210-BE44-B5EF-223E47024B61}" type="datetimeFigureOut">
              <a:rPr lang="en-US" smtClean="0"/>
              <a:t>10/22/2018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B4661-C283-2145-9121-21B1BBF70B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944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78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80" r:id="rId19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69027"/>
            </a:gs>
            <a:gs pos="100000">
              <a:srgbClr val="FAC122"/>
            </a:gs>
          </a:gsLst>
          <a:lin ang="46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ircle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64"/>
          <a:stretch/>
        </p:blipFill>
        <p:spPr>
          <a:xfrm>
            <a:off x="0" y="2791172"/>
            <a:ext cx="4095750" cy="431624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95000" y="4949296"/>
            <a:ext cx="4984750" cy="1752600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chemeClr val="bg1"/>
                </a:solidFill>
                <a:latin typeface="Centaur" panose="02030504050205020304" pitchFamily="18" charset="0"/>
              </a:rPr>
              <a:t>SUCCESS STORY</a:t>
            </a:r>
          </a:p>
          <a:p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By</a:t>
            </a:r>
          </a:p>
          <a:p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Dr </a:t>
            </a:r>
            <a:r>
              <a:rPr lang="en-GB" dirty="0">
                <a:solidFill>
                  <a:schemeClr val="bg1"/>
                </a:solidFill>
              </a:rPr>
              <a:t>Izza Arsyika Abdul Rahim</a:t>
            </a:r>
          </a:p>
          <a:p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Secretary</a:t>
            </a:r>
          </a:p>
        </p:txBody>
      </p:sp>
      <p:pic>
        <p:nvPicPr>
          <p:cNvPr id="11" name="Picture 10" descr="Nam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231" y="1109238"/>
            <a:ext cx="7032625" cy="22996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EDEE2F-338C-5543-96A4-E26E2534B1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149" y="0"/>
            <a:ext cx="3579542" cy="8149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4540FA-17B5-4B44-9036-257F187A907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5471" y="3248079"/>
            <a:ext cx="4795024" cy="161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7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A3067-963D-4DB1-A82C-7C218DE5B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4B1431-515D-47EB-8D03-39E4C89670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56" y="1600200"/>
            <a:ext cx="8083087" cy="4525963"/>
          </a:xfrm>
        </p:spPr>
      </p:pic>
    </p:spTree>
    <p:extLst>
      <p:ext uri="{BB962C8B-B14F-4D97-AF65-F5344CB8AC3E}">
        <p14:creationId xmlns:p14="http://schemas.microsoft.com/office/powerpoint/2010/main" val="2313802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C68A5-1E2F-4116-A753-782BD894B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0FBD1CE-500F-4D5C-B457-48A8CB9F03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1001834"/>
            <a:ext cx="7028949" cy="525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29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BC323-993F-41AE-B89A-52C57E4EF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84E2C9-0BAC-415D-9A4D-16B29A77BD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424" y="927491"/>
            <a:ext cx="5295152" cy="545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99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D841A-4023-45A3-A393-86410A8C6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91BFC-7EE8-43F6-8930-300416702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BF3B39-2FB1-4B72-93BC-F380435B1B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4693" y="854688"/>
            <a:ext cx="7292898" cy="549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9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BC7DF-03BE-412A-A432-8A54B4215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MY" dirty="0"/>
              <a:t>LAUNCH OF HBB CLINIC, </a:t>
            </a:r>
            <a:r>
              <a:rPr lang="en-US" altLang="ko-KR" dirty="0">
                <a:cs typeface="Arial" pitchFamily="34" charset="0"/>
              </a:rPr>
              <a:t>P</a:t>
            </a:r>
            <a:r>
              <a:rPr lang="en-MY" dirty="0"/>
              <a:t>HNOM </a:t>
            </a:r>
            <a:r>
              <a:rPr lang="en-US" altLang="ko-KR" dirty="0">
                <a:cs typeface="Arial" pitchFamily="34" charset="0"/>
              </a:rPr>
              <a:t>P</a:t>
            </a:r>
            <a:r>
              <a:rPr lang="en-MY" dirty="0"/>
              <a:t>ENH, CAMBODIA 2014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BA72C-0CCB-4C91-B826-4F3C1F1DD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4" descr="hospital beyond boundaries-17 (1)">
            <a:extLst>
              <a:ext uri="{FF2B5EF4-FFF2-40B4-BE49-F238E27FC236}">
                <a16:creationId xmlns:a16="http://schemas.microsoft.com/office/drawing/2014/main" id="{D9BAFA17-AE5D-432A-958E-E487E9087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29" y="1600200"/>
            <a:ext cx="8159741" cy="458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135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24E89-41E3-4B23-9662-D7E1774B5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MY" dirty="0"/>
              <a:t>HOS</a:t>
            </a:r>
            <a:r>
              <a:rPr lang="en-US" altLang="ko-KR" dirty="0">
                <a:cs typeface="Arial" pitchFamily="34" charset="0"/>
              </a:rPr>
              <a:t>PITALS BEYOND BOUNDARIES CLINIC, P</a:t>
            </a:r>
            <a:r>
              <a:rPr lang="en-MY" dirty="0"/>
              <a:t>HNOM </a:t>
            </a:r>
            <a:r>
              <a:rPr lang="en-US" altLang="ko-KR" dirty="0">
                <a:cs typeface="Arial" pitchFamily="34" charset="0"/>
              </a:rPr>
              <a:t>P</a:t>
            </a:r>
            <a:r>
              <a:rPr lang="en-MY" dirty="0"/>
              <a:t>ENH, CAMBODIA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10CDB498-D2A7-4EF5-9C4D-62474264FE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6356" y="1799064"/>
            <a:ext cx="7051287" cy="44561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88620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9A14C-12F7-4C24-8E65-1D03688C0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F81FA-69F4-497C-B602-D0AE70596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278A87-DC3C-4FE2-8833-622BBD5FDA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108" y="1234340"/>
            <a:ext cx="6827199" cy="501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0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85E90-91AB-4D49-BE0C-5AAA399B8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2F971C-28BC-4851-BB64-6C9436BFA0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79" y="274638"/>
            <a:ext cx="5731251" cy="359764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4276E9-66E4-45C3-B3F7-BD3A93F62C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123" y="1550186"/>
            <a:ext cx="3984598" cy="503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05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26E83-91B4-445D-8BDB-9311010BD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MY"/>
              <a:t>THE BIG DREAM – MATERNAL HEALTH CENTRE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A7A55E6-6643-49C6-8F66-7AEFEBE2C2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6568" y="1693846"/>
            <a:ext cx="6390863" cy="481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42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AA061-24E2-4A9E-811C-D5A6B1FDF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745B37-DD05-4DE8-82E0-C64196C6F6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1043" y="1278674"/>
            <a:ext cx="6621914" cy="4966436"/>
          </a:xfrm>
        </p:spPr>
      </p:pic>
    </p:spTree>
    <p:extLst>
      <p:ext uri="{BB962C8B-B14F-4D97-AF65-F5344CB8AC3E}">
        <p14:creationId xmlns:p14="http://schemas.microsoft.com/office/powerpoint/2010/main" val="30965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E4ED238-81D2-4C1D-BD78-2BF4B0B7F9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453269"/>
            <a:ext cx="8229600" cy="32598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A2C9E4-B8F3-48F1-AFF0-546266FC1D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621" y="177777"/>
            <a:ext cx="5199515" cy="161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12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55BFD-B7EF-4C23-8AB5-CA30D1D63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Empowering the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23416-0EFB-4CDB-9D52-5635DBC3A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344519-31B4-4C43-A50E-E7C3E9C777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2136941"/>
            <a:ext cx="3851045" cy="28882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EF2CED-CB4B-4A09-A480-CFF394B76A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5089" y="1881605"/>
            <a:ext cx="4501594" cy="337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90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0C16D-A335-4C09-B395-F969688D9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1271"/>
            <a:ext cx="7382107" cy="1143000"/>
          </a:xfrm>
        </p:spPr>
        <p:txBody>
          <a:bodyPr>
            <a:normAutofit fontScale="90000"/>
          </a:bodyPr>
          <a:lstStyle/>
          <a:p>
            <a:r>
              <a:rPr lang="en-MY" dirty="0"/>
              <a:t>MIDWIFERY CLASS and HOME VISITS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30CCD3-04C3-4F14-8493-5B2C0B3FDA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706" y="3220278"/>
            <a:ext cx="4850294" cy="36377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4A7F63-AB1E-4E93-A77F-6D0A756D76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41331"/>
            <a:ext cx="4997395" cy="333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88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84AF8-F05E-4C51-9768-9ABB9E213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1EFF27-5B00-40FE-8B84-F00932DC75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016962"/>
            <a:ext cx="2011393" cy="35957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65E8E7-1D1D-4616-A60E-6621E66EAA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2341457"/>
            <a:ext cx="5615608" cy="314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184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5727F-38A1-4F10-9365-9C4E3A718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22BCB8-D3C1-450D-95C2-853333EBCA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7249" y="1025913"/>
            <a:ext cx="5612780" cy="4209585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8925E7-2CD3-4C62-BB54-D1440D6D44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425" y="3500979"/>
            <a:ext cx="4285785" cy="3214339"/>
          </a:xfrm>
        </p:spPr>
      </p:pic>
    </p:spTree>
    <p:extLst>
      <p:ext uri="{BB962C8B-B14F-4D97-AF65-F5344CB8AC3E}">
        <p14:creationId xmlns:p14="http://schemas.microsoft.com/office/powerpoint/2010/main" val="1441805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E674A-0C28-4034-9372-45A018600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7282F4C-8D04-4E86-88D3-8F41CDCC91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528" y="1429738"/>
            <a:ext cx="7044638" cy="469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4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E2DCA-11D6-4359-BB0A-A8FF4D195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2016- Dr Lutfi recognized as United Nation Young Leader </a:t>
            </a:r>
            <a:br>
              <a:rPr lang="ko-KR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</a:br>
            <a:endParaRPr lang="en-MY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D2D9FE-B9CF-4C65-8D10-AB670FC0E2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271" y="1727739"/>
            <a:ext cx="3747882" cy="46333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7652C6-B7B7-4E14-BD49-750889C28D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3847" y="1557130"/>
            <a:ext cx="5200153" cy="32052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1202EC-C4AC-4054-B0B0-5AEC0A8CED5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0153" y="4627238"/>
            <a:ext cx="2608165" cy="195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7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207A8-0A3B-4BE5-BBA4-5EF42EC95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HBB </a:t>
            </a:r>
            <a:r>
              <a:rPr lang="en-MY" dirty="0" err="1"/>
              <a:t>su</a:t>
            </a:r>
            <a:r>
              <a:rPr lang="en-US" altLang="ko-KR" dirty="0">
                <a:cs typeface="Arial" pitchFamily="34" charset="0"/>
              </a:rPr>
              <a:t>pp</a:t>
            </a:r>
            <a:r>
              <a:rPr lang="en-MY" dirty="0" err="1"/>
              <a:t>orters</a:t>
            </a:r>
            <a:r>
              <a:rPr lang="en-MY" dirty="0"/>
              <a:t> in Qatar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C54BAC-B2F2-46B1-BEB6-D597FC714B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9196" y="1666783"/>
            <a:ext cx="3918159" cy="2204896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317151-D954-427B-B882-18F1234A52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5" y="1686275"/>
            <a:ext cx="3918158" cy="22048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6390BE-AC9A-492B-A386-504064E81A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076" y="4069277"/>
            <a:ext cx="4650796" cy="26171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44B49B-4778-44A7-9CDE-71561432CB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7540" y="4222596"/>
            <a:ext cx="3919816" cy="220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901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8C53B-CCD9-403D-9CA5-5137EFD7E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D8E39-E0D3-44F2-8397-121B465F1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52425F-CCF8-4EB6-9A5A-92F126134F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3156" y="1652239"/>
            <a:ext cx="5384608" cy="403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379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C4309-3036-4075-A580-2B7C8BD08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FIRST HERNIAL RE</a:t>
            </a:r>
            <a:r>
              <a:rPr lang="en-US" altLang="ko-KR" dirty="0">
                <a:cs typeface="Arial" pitchFamily="34" charset="0"/>
              </a:rPr>
              <a:t>PAIR </a:t>
            </a:r>
            <a:r>
              <a:rPr lang="en-MY" dirty="0"/>
              <a:t>SURGERY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580786-7C23-47A3-A3ED-B492968BAA1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6746" y="2119215"/>
            <a:ext cx="4128390" cy="3096293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ABB645-95CC-4167-8FB0-1B603949DC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029" y="2119215"/>
            <a:ext cx="4128390" cy="309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375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6AC13-1FFE-424E-98B1-5C5F8DCD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HBB MOBILE CLINIC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B1F11C-7BF5-48AB-B13A-9B2023CCC8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496122"/>
            <a:ext cx="4475117" cy="2518317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74076D-A494-4B58-ABC0-54AF26731E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9285" y="1496122"/>
            <a:ext cx="3724507" cy="24670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7E881D-4968-4497-9525-5B61637E1F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2336" y="3718311"/>
            <a:ext cx="5447206" cy="306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89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2C55399-43C6-4238-9DC3-9973E71DD567}"/>
              </a:ext>
            </a:extLst>
          </p:cNvPr>
          <p:cNvGrpSpPr/>
          <p:nvPr/>
        </p:nvGrpSpPr>
        <p:grpSpPr>
          <a:xfrm>
            <a:off x="683568" y="4844980"/>
            <a:ext cx="1584176" cy="837617"/>
            <a:chOff x="752576" y="3283784"/>
            <a:chExt cx="1584176" cy="837617"/>
          </a:xfrm>
        </p:grpSpPr>
        <p:sp>
          <p:nvSpPr>
            <p:cNvPr id="5" name="Text Placeholder 17">
              <a:extLst>
                <a:ext uri="{FF2B5EF4-FFF2-40B4-BE49-F238E27FC236}">
                  <a16:creationId xmlns:a16="http://schemas.microsoft.com/office/drawing/2014/main" id="{5D3AE711-5B4A-4EC0-B98F-E616A6FCEA1A}"/>
                </a:ext>
              </a:extLst>
            </p:cNvPr>
            <p:cNvSpPr txBox="1">
              <a:spLocks/>
            </p:cNvSpPr>
            <p:nvPr/>
          </p:nvSpPr>
          <p:spPr>
            <a:xfrm>
              <a:off x="752576" y="3283784"/>
              <a:ext cx="1584176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Dr Wan Abdul </a:t>
              </a:r>
            </a:p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Hannan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F5A6AD8-F72A-4CB2-AF4B-C087C73D0842}"/>
                </a:ext>
              </a:extLst>
            </p:cNvPr>
            <p:cNvSpPr txBox="1"/>
            <p:nvPr/>
          </p:nvSpPr>
          <p:spPr>
            <a:xfrm>
              <a:off x="752576" y="3844402"/>
              <a:ext cx="15841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 founder and CEO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18289FB-7EAE-4DA4-A839-08D27B6E2D36}"/>
              </a:ext>
            </a:extLst>
          </p:cNvPr>
          <p:cNvGrpSpPr/>
          <p:nvPr/>
        </p:nvGrpSpPr>
        <p:grpSpPr>
          <a:xfrm>
            <a:off x="2699792" y="4721937"/>
            <a:ext cx="1593936" cy="1166243"/>
            <a:chOff x="762336" y="3268912"/>
            <a:chExt cx="1593936" cy="1166243"/>
          </a:xfrm>
        </p:grpSpPr>
        <p:sp>
          <p:nvSpPr>
            <p:cNvPr id="8" name="Text Placeholder 17">
              <a:extLst>
                <a:ext uri="{FF2B5EF4-FFF2-40B4-BE49-F238E27FC236}">
                  <a16:creationId xmlns:a16="http://schemas.microsoft.com/office/drawing/2014/main" id="{2560EB21-4125-486B-BBAD-215F0FB19F21}"/>
                </a:ext>
              </a:extLst>
            </p:cNvPr>
            <p:cNvSpPr txBox="1">
              <a:spLocks/>
            </p:cNvSpPr>
            <p:nvPr/>
          </p:nvSpPr>
          <p:spPr>
            <a:xfrm>
              <a:off x="772096" y="3268912"/>
              <a:ext cx="1584176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Dr Lutfi </a:t>
              </a:r>
              <a:r>
                <a:rPr lang="en-U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Fadil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pPr marL="0" indent="0" algn="ctr">
                <a:buNone/>
              </a:pPr>
              <a:r>
                <a:rPr lang="en-U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Lokman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6A7132-5F20-4387-9BE5-D93C29CB8860}"/>
                </a:ext>
              </a:extLst>
            </p:cNvPr>
            <p:cNvSpPr txBox="1"/>
            <p:nvPr/>
          </p:nvSpPr>
          <p:spPr>
            <a:xfrm>
              <a:off x="762336" y="3973490"/>
              <a:ext cx="1584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Founder and Chief Strategist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11E5DD9-AACD-424A-B6F6-97AC5F7196A8}"/>
              </a:ext>
            </a:extLst>
          </p:cNvPr>
          <p:cNvGrpSpPr/>
          <p:nvPr/>
        </p:nvGrpSpPr>
        <p:grpSpPr>
          <a:xfrm>
            <a:off x="4719017" y="4721937"/>
            <a:ext cx="1594257" cy="981577"/>
            <a:chOff x="752576" y="3211196"/>
            <a:chExt cx="1594257" cy="981577"/>
          </a:xfrm>
        </p:grpSpPr>
        <p:sp>
          <p:nvSpPr>
            <p:cNvPr id="11" name="Text Placeholder 17">
              <a:extLst>
                <a:ext uri="{FF2B5EF4-FFF2-40B4-BE49-F238E27FC236}">
                  <a16:creationId xmlns:a16="http://schemas.microsoft.com/office/drawing/2014/main" id="{250EDFED-56CC-4A71-9F46-0180D761BEF3}"/>
                </a:ext>
              </a:extLst>
            </p:cNvPr>
            <p:cNvSpPr txBox="1">
              <a:spLocks/>
            </p:cNvSpPr>
            <p:nvPr/>
          </p:nvSpPr>
          <p:spPr>
            <a:xfrm>
              <a:off x="752576" y="3211196"/>
              <a:ext cx="1584176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Dr </a:t>
              </a:r>
              <a:r>
                <a:rPr lang="en-U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Izza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Arsyika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 Placeholder 18">
              <a:extLst>
                <a:ext uri="{FF2B5EF4-FFF2-40B4-BE49-F238E27FC236}">
                  <a16:creationId xmlns:a16="http://schemas.microsoft.com/office/drawing/2014/main" id="{38B14E7B-6722-415A-8C00-11D863CB05ED}"/>
                </a:ext>
              </a:extLst>
            </p:cNvPr>
            <p:cNvSpPr txBox="1">
              <a:spLocks/>
            </p:cNvSpPr>
            <p:nvPr/>
          </p:nvSpPr>
          <p:spPr>
            <a:xfrm>
              <a:off x="752576" y="3529871"/>
              <a:ext cx="158417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22805C0-09FB-4A2D-8289-F90B90EB0F83}"/>
                </a:ext>
              </a:extLst>
            </p:cNvPr>
            <p:cNvSpPr txBox="1"/>
            <p:nvPr/>
          </p:nvSpPr>
          <p:spPr>
            <a:xfrm>
              <a:off x="762657" y="3915774"/>
              <a:ext cx="15841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General Secretary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D25D6DA-F9AE-4BEE-B0C5-7328A2964C42}"/>
              </a:ext>
            </a:extLst>
          </p:cNvPr>
          <p:cNvGrpSpPr/>
          <p:nvPr/>
        </p:nvGrpSpPr>
        <p:grpSpPr>
          <a:xfrm>
            <a:off x="6732240" y="4818243"/>
            <a:ext cx="1584176" cy="1069937"/>
            <a:chOff x="752576" y="3211196"/>
            <a:chExt cx="1584176" cy="1069937"/>
          </a:xfrm>
        </p:grpSpPr>
        <p:sp>
          <p:nvSpPr>
            <p:cNvPr id="15" name="Text Placeholder 17">
              <a:extLst>
                <a:ext uri="{FF2B5EF4-FFF2-40B4-BE49-F238E27FC236}">
                  <a16:creationId xmlns:a16="http://schemas.microsoft.com/office/drawing/2014/main" id="{BCD367D6-972B-48A6-9BFA-54DF9DF54144}"/>
                </a:ext>
              </a:extLst>
            </p:cNvPr>
            <p:cNvSpPr txBox="1">
              <a:spLocks/>
            </p:cNvSpPr>
            <p:nvPr/>
          </p:nvSpPr>
          <p:spPr>
            <a:xfrm>
              <a:off x="752576" y="3211196"/>
              <a:ext cx="1584176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Dr </a:t>
              </a:r>
              <a:r>
                <a:rPr lang="en-U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Inah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Ja Abd </a:t>
              </a:r>
            </a:p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Jalil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74AD871-02B4-4E20-B17D-9841F8FE54CB}"/>
                </a:ext>
              </a:extLst>
            </p:cNvPr>
            <p:cNvSpPr txBox="1"/>
            <p:nvPr/>
          </p:nvSpPr>
          <p:spPr>
            <a:xfrm>
              <a:off x="752576" y="3819468"/>
              <a:ext cx="1584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Chief Operating Officer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AA1A24D-D210-4328-A55E-F383572287F0}"/>
              </a:ext>
            </a:extLst>
          </p:cNvPr>
          <p:cNvSpPr/>
          <p:nvPr/>
        </p:nvSpPr>
        <p:spPr>
          <a:xfrm>
            <a:off x="611560" y="4658554"/>
            <a:ext cx="1728192" cy="1584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7B289C-EEB7-4B41-88FE-5B5ACB0903DC}"/>
              </a:ext>
            </a:extLst>
          </p:cNvPr>
          <p:cNvSpPr/>
          <p:nvPr/>
        </p:nvSpPr>
        <p:spPr>
          <a:xfrm>
            <a:off x="2627784" y="4658554"/>
            <a:ext cx="1728192" cy="158400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E3A73AF-06EB-4584-9962-14E9C7CAE2D6}"/>
              </a:ext>
            </a:extLst>
          </p:cNvPr>
          <p:cNvSpPr/>
          <p:nvPr/>
        </p:nvSpPr>
        <p:spPr>
          <a:xfrm>
            <a:off x="4644008" y="4658554"/>
            <a:ext cx="1728192" cy="158400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DA6E24-757A-4B62-AED2-44ECC603B651}"/>
              </a:ext>
            </a:extLst>
          </p:cNvPr>
          <p:cNvSpPr/>
          <p:nvPr/>
        </p:nvSpPr>
        <p:spPr>
          <a:xfrm>
            <a:off x="6660232" y="4658554"/>
            <a:ext cx="1728192" cy="158400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Picture Placeholder 4">
            <a:extLst>
              <a:ext uri="{FF2B5EF4-FFF2-40B4-BE49-F238E27FC236}">
                <a16:creationId xmlns:a16="http://schemas.microsoft.com/office/drawing/2014/main" id="{AC7AF4DA-10FE-4311-ADFE-60958BB2FC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560" y="2118387"/>
            <a:ext cx="1728192" cy="2496277"/>
          </a:xfrm>
          <a:prstGeom prst="rect">
            <a:avLst/>
          </a:prstGeom>
        </p:spPr>
      </p:pic>
      <p:pic>
        <p:nvPicPr>
          <p:cNvPr id="22" name="Picture Placeholder 1026">
            <a:extLst>
              <a:ext uri="{FF2B5EF4-FFF2-40B4-BE49-F238E27FC236}">
                <a16:creationId xmlns:a16="http://schemas.microsoft.com/office/drawing/2014/main" id="{4D2C55B0-6EB7-47CA-B700-80B5ECC8B7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21262" y="2598440"/>
            <a:ext cx="1728192" cy="1872208"/>
          </a:xfrm>
          <a:prstGeom prst="rect">
            <a:avLst/>
          </a:prstGeom>
        </p:spPr>
      </p:pic>
      <p:pic>
        <p:nvPicPr>
          <p:cNvPr id="23" name="Picture Placeholder 1029">
            <a:extLst>
              <a:ext uri="{FF2B5EF4-FFF2-40B4-BE49-F238E27FC236}">
                <a16:creationId xmlns:a16="http://schemas.microsoft.com/office/drawing/2014/main" id="{126C9BB1-E902-4036-835B-E59CDFE9581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0232" y="2118387"/>
            <a:ext cx="1728192" cy="2496277"/>
          </a:xfrm>
          <a:prstGeom prst="rect">
            <a:avLst/>
          </a:prstGeom>
        </p:spPr>
      </p:pic>
      <p:pic>
        <p:nvPicPr>
          <p:cNvPr id="24" name="Picture 4" descr="Image may contain: Lutfi Fadil Lokman">
            <a:extLst>
              <a:ext uri="{FF2B5EF4-FFF2-40B4-BE49-F238E27FC236}">
                <a16:creationId xmlns:a16="http://schemas.microsoft.com/office/drawing/2014/main" id="{C5B897B8-8B67-41F4-8F8C-83ECE5F7E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2118387"/>
            <a:ext cx="1728192" cy="249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 Placeholder 1">
            <a:extLst>
              <a:ext uri="{FF2B5EF4-FFF2-40B4-BE49-F238E27FC236}">
                <a16:creationId xmlns:a16="http://schemas.microsoft.com/office/drawing/2014/main" id="{E600D1FE-F981-42E0-AAC6-95D4D417D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381875" cy="1143000"/>
          </a:xfrm>
        </p:spPr>
        <p:txBody>
          <a:bodyPr/>
          <a:lstStyle/>
          <a:p>
            <a:r>
              <a:rPr lang="en-US" altLang="ko-KR" dirty="0"/>
              <a:t>Our </a:t>
            </a:r>
            <a:r>
              <a:rPr lang="en-US" altLang="ko-KR" dirty="0">
                <a:solidFill>
                  <a:schemeClr val="accent1"/>
                </a:solidFill>
              </a:rPr>
              <a:t>Team</a:t>
            </a:r>
            <a:r>
              <a:rPr lang="en-US" altLang="ko-KR" dirty="0"/>
              <a:t> Members</a:t>
            </a:r>
            <a:endParaRPr lang="ko-KR" altLang="en-US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A1C0BDE7-3FD0-4E72-B2B0-E1C3077A38A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2244" y="6242554"/>
            <a:ext cx="611756" cy="61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413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542F5-42FC-4D84-962C-03DC03743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95E9D8-5BEB-4A66-AE10-9B0EE13F11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829" y="839173"/>
            <a:ext cx="7179478" cy="5644799"/>
          </a:xfrm>
        </p:spPr>
      </p:pic>
    </p:spTree>
    <p:extLst>
      <p:ext uri="{BB962C8B-B14F-4D97-AF65-F5344CB8AC3E}">
        <p14:creationId xmlns:p14="http://schemas.microsoft.com/office/powerpoint/2010/main" val="29795970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8304C-4849-4CFE-AF25-FA5E85FAD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MY" dirty="0"/>
              <a:t>MAMANEH – Malaysian Association of Maternal and Neonatal Health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B1695F-1205-4EBA-8E31-F9E5EDD0C5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621" y="1600200"/>
            <a:ext cx="8042758" cy="4525963"/>
          </a:xfrm>
        </p:spPr>
      </p:pic>
    </p:spTree>
    <p:extLst>
      <p:ext uri="{BB962C8B-B14F-4D97-AF65-F5344CB8AC3E}">
        <p14:creationId xmlns:p14="http://schemas.microsoft.com/office/powerpoint/2010/main" val="15032793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97AD0-42FD-4419-A928-6FBA1613E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32" name="Diamond 31">
            <a:extLst>
              <a:ext uri="{FF2B5EF4-FFF2-40B4-BE49-F238E27FC236}">
                <a16:creationId xmlns:a16="http://schemas.microsoft.com/office/drawing/2014/main" id="{813A273C-4B45-4C8C-9A09-B750EC5CBF4B}"/>
              </a:ext>
            </a:extLst>
          </p:cNvPr>
          <p:cNvSpPr/>
          <p:nvPr/>
        </p:nvSpPr>
        <p:spPr>
          <a:xfrm>
            <a:off x="6538319" y="3206125"/>
            <a:ext cx="782551" cy="782551"/>
          </a:xfrm>
          <a:prstGeom prst="diamond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3" name="Rectangle 42">
            <a:extLst>
              <a:ext uri="{FF2B5EF4-FFF2-40B4-BE49-F238E27FC236}">
                <a16:creationId xmlns:a16="http://schemas.microsoft.com/office/drawing/2014/main" id="{821744C0-0C4B-4020-AA0D-039F3B08B765}"/>
              </a:ext>
            </a:extLst>
          </p:cNvPr>
          <p:cNvSpPr/>
          <p:nvPr/>
        </p:nvSpPr>
        <p:spPr>
          <a:xfrm>
            <a:off x="7048445" y="3469452"/>
            <a:ext cx="1569721" cy="288000"/>
          </a:xfrm>
          <a:custGeom>
            <a:avLst/>
            <a:gdLst/>
            <a:ahLst/>
            <a:cxnLst/>
            <a:rect l="l" t="t" r="r" b="b"/>
            <a:pathLst>
              <a:path w="1569721" h="288000">
                <a:moveTo>
                  <a:pt x="1425721" y="0"/>
                </a:moveTo>
                <a:lnTo>
                  <a:pt x="1569721" y="144000"/>
                </a:lnTo>
                <a:lnTo>
                  <a:pt x="1425721" y="288000"/>
                </a:lnTo>
                <a:lnTo>
                  <a:pt x="1326721" y="189000"/>
                </a:lnTo>
                <a:lnTo>
                  <a:pt x="0" y="189000"/>
                </a:lnTo>
                <a:lnTo>
                  <a:pt x="0" y="99000"/>
                </a:lnTo>
                <a:lnTo>
                  <a:pt x="1326721" y="99000"/>
                </a:lnTo>
                <a:close/>
              </a:path>
            </a:pathLst>
          </a:custGeom>
          <a:solidFill>
            <a:sysClr val="windowText" lastClr="000000">
              <a:lumMod val="75000"/>
              <a:lumOff val="25000"/>
            </a:sysClr>
          </a:solidFill>
          <a:ln w="508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E9845EC-E473-4F64-AD4A-E2EF88AFBB86}"/>
              </a:ext>
            </a:extLst>
          </p:cNvPr>
          <p:cNvGrpSpPr/>
          <p:nvPr/>
        </p:nvGrpSpPr>
        <p:grpSpPr>
          <a:xfrm>
            <a:off x="5110646" y="3345372"/>
            <a:ext cx="1951123" cy="504056"/>
            <a:chOff x="1748034" y="2643770"/>
            <a:chExt cx="1951123" cy="504056"/>
          </a:xfrm>
          <a:solidFill>
            <a:sysClr val="windowText" lastClr="000000">
              <a:lumMod val="75000"/>
              <a:lumOff val="25000"/>
            </a:sysClr>
          </a:solidFill>
        </p:grpSpPr>
        <p:sp>
          <p:nvSpPr>
            <p:cNvPr id="35" name="Rectangle 42">
              <a:extLst>
                <a:ext uri="{FF2B5EF4-FFF2-40B4-BE49-F238E27FC236}">
                  <a16:creationId xmlns:a16="http://schemas.microsoft.com/office/drawing/2014/main" id="{9C8A0538-692A-41C9-8BD9-D38EAA9901BA}"/>
                </a:ext>
              </a:extLst>
            </p:cNvPr>
            <p:cNvSpPr/>
            <p:nvPr/>
          </p:nvSpPr>
          <p:spPr>
            <a:xfrm>
              <a:off x="2129436" y="2758325"/>
              <a:ext cx="1569721" cy="288000"/>
            </a:xfrm>
            <a:custGeom>
              <a:avLst/>
              <a:gdLst/>
              <a:ahLst/>
              <a:cxnLst/>
              <a:rect l="l" t="t" r="r" b="b"/>
              <a:pathLst>
                <a:path w="1569721" h="288000">
                  <a:moveTo>
                    <a:pt x="1425721" y="0"/>
                  </a:moveTo>
                  <a:lnTo>
                    <a:pt x="1569721" y="144000"/>
                  </a:lnTo>
                  <a:lnTo>
                    <a:pt x="1425721" y="288000"/>
                  </a:lnTo>
                  <a:lnTo>
                    <a:pt x="1326721" y="189000"/>
                  </a:lnTo>
                  <a:lnTo>
                    <a:pt x="0" y="189000"/>
                  </a:lnTo>
                  <a:lnTo>
                    <a:pt x="0" y="99000"/>
                  </a:lnTo>
                  <a:lnTo>
                    <a:pt x="1326721" y="99000"/>
                  </a:lnTo>
                  <a:close/>
                </a:path>
              </a:pathLst>
            </a:custGeom>
            <a:grpFill/>
            <a:ln w="508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" name="Diamond 35">
              <a:extLst>
                <a:ext uri="{FF2B5EF4-FFF2-40B4-BE49-F238E27FC236}">
                  <a16:creationId xmlns:a16="http://schemas.microsoft.com/office/drawing/2014/main" id="{0BF48C45-BED4-46CC-ADEA-14939E38A47F}"/>
                </a:ext>
              </a:extLst>
            </p:cNvPr>
            <p:cNvSpPr/>
            <p:nvPr/>
          </p:nvSpPr>
          <p:spPr>
            <a:xfrm>
              <a:off x="1748034" y="2643770"/>
              <a:ext cx="504056" cy="504056"/>
            </a:xfrm>
            <a:prstGeom prst="diamond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7D65AE1-F0DA-47CA-910F-BFCD466FB424}"/>
              </a:ext>
            </a:extLst>
          </p:cNvPr>
          <p:cNvGrpSpPr/>
          <p:nvPr/>
        </p:nvGrpSpPr>
        <p:grpSpPr>
          <a:xfrm>
            <a:off x="3534173" y="3335847"/>
            <a:ext cx="1951123" cy="504056"/>
            <a:chOff x="1748034" y="2643770"/>
            <a:chExt cx="1951123" cy="504056"/>
          </a:xfrm>
          <a:solidFill>
            <a:srgbClr val="FD2906"/>
          </a:solidFill>
        </p:grpSpPr>
        <p:sp>
          <p:nvSpPr>
            <p:cNvPr id="38" name="Rectangle 42">
              <a:extLst>
                <a:ext uri="{FF2B5EF4-FFF2-40B4-BE49-F238E27FC236}">
                  <a16:creationId xmlns:a16="http://schemas.microsoft.com/office/drawing/2014/main" id="{67ED559C-2CD3-41F3-B240-9CBEF5CB5D3C}"/>
                </a:ext>
              </a:extLst>
            </p:cNvPr>
            <p:cNvSpPr/>
            <p:nvPr/>
          </p:nvSpPr>
          <p:spPr>
            <a:xfrm>
              <a:off x="2129436" y="2758325"/>
              <a:ext cx="1569721" cy="288000"/>
            </a:xfrm>
            <a:custGeom>
              <a:avLst/>
              <a:gdLst/>
              <a:ahLst/>
              <a:cxnLst/>
              <a:rect l="l" t="t" r="r" b="b"/>
              <a:pathLst>
                <a:path w="1569721" h="288000">
                  <a:moveTo>
                    <a:pt x="1425721" y="0"/>
                  </a:moveTo>
                  <a:lnTo>
                    <a:pt x="1569721" y="144000"/>
                  </a:lnTo>
                  <a:lnTo>
                    <a:pt x="1425721" y="288000"/>
                  </a:lnTo>
                  <a:lnTo>
                    <a:pt x="1326721" y="189000"/>
                  </a:lnTo>
                  <a:lnTo>
                    <a:pt x="0" y="189000"/>
                  </a:lnTo>
                  <a:lnTo>
                    <a:pt x="0" y="99000"/>
                  </a:lnTo>
                  <a:lnTo>
                    <a:pt x="1326721" y="99000"/>
                  </a:lnTo>
                  <a:close/>
                </a:path>
              </a:pathLst>
            </a:custGeom>
            <a:grpFill/>
            <a:ln w="508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" name="Diamond 38">
              <a:extLst>
                <a:ext uri="{FF2B5EF4-FFF2-40B4-BE49-F238E27FC236}">
                  <a16:creationId xmlns:a16="http://schemas.microsoft.com/office/drawing/2014/main" id="{F9922845-7916-48C6-B358-A712429DD83F}"/>
                </a:ext>
              </a:extLst>
            </p:cNvPr>
            <p:cNvSpPr/>
            <p:nvPr/>
          </p:nvSpPr>
          <p:spPr>
            <a:xfrm>
              <a:off x="1748034" y="2643770"/>
              <a:ext cx="504056" cy="504056"/>
            </a:xfrm>
            <a:prstGeom prst="diamond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A852AAA-1678-4D57-896D-D218C717000A}"/>
              </a:ext>
            </a:extLst>
          </p:cNvPr>
          <p:cNvGrpSpPr/>
          <p:nvPr/>
        </p:nvGrpSpPr>
        <p:grpSpPr>
          <a:xfrm>
            <a:off x="1968251" y="3326322"/>
            <a:ext cx="1951123" cy="504056"/>
            <a:chOff x="1748034" y="2643770"/>
            <a:chExt cx="1951123" cy="504056"/>
          </a:xfrm>
          <a:solidFill>
            <a:sysClr val="windowText" lastClr="000000">
              <a:lumMod val="75000"/>
              <a:lumOff val="25000"/>
            </a:sysClr>
          </a:solidFill>
        </p:grpSpPr>
        <p:sp>
          <p:nvSpPr>
            <p:cNvPr id="41" name="Rectangle 42">
              <a:extLst>
                <a:ext uri="{FF2B5EF4-FFF2-40B4-BE49-F238E27FC236}">
                  <a16:creationId xmlns:a16="http://schemas.microsoft.com/office/drawing/2014/main" id="{94DEA725-3CB8-450C-B641-111AE93DE0A3}"/>
                </a:ext>
              </a:extLst>
            </p:cNvPr>
            <p:cNvSpPr/>
            <p:nvPr/>
          </p:nvSpPr>
          <p:spPr>
            <a:xfrm>
              <a:off x="2129436" y="2758325"/>
              <a:ext cx="1569721" cy="288000"/>
            </a:xfrm>
            <a:custGeom>
              <a:avLst/>
              <a:gdLst/>
              <a:ahLst/>
              <a:cxnLst/>
              <a:rect l="l" t="t" r="r" b="b"/>
              <a:pathLst>
                <a:path w="1569721" h="288000">
                  <a:moveTo>
                    <a:pt x="1425721" y="0"/>
                  </a:moveTo>
                  <a:lnTo>
                    <a:pt x="1569721" y="144000"/>
                  </a:lnTo>
                  <a:lnTo>
                    <a:pt x="1425721" y="288000"/>
                  </a:lnTo>
                  <a:lnTo>
                    <a:pt x="1326721" y="189000"/>
                  </a:lnTo>
                  <a:lnTo>
                    <a:pt x="0" y="189000"/>
                  </a:lnTo>
                  <a:lnTo>
                    <a:pt x="0" y="99000"/>
                  </a:lnTo>
                  <a:lnTo>
                    <a:pt x="1326721" y="99000"/>
                  </a:lnTo>
                  <a:close/>
                </a:path>
              </a:pathLst>
            </a:custGeom>
            <a:grpFill/>
            <a:ln w="508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2" name="Diamond 41">
              <a:extLst>
                <a:ext uri="{FF2B5EF4-FFF2-40B4-BE49-F238E27FC236}">
                  <a16:creationId xmlns:a16="http://schemas.microsoft.com/office/drawing/2014/main" id="{E7DFC3FE-4B29-48A6-ABED-6E3B6579A77F}"/>
                </a:ext>
              </a:extLst>
            </p:cNvPr>
            <p:cNvSpPr/>
            <p:nvPr/>
          </p:nvSpPr>
          <p:spPr>
            <a:xfrm>
              <a:off x="1748034" y="2643770"/>
              <a:ext cx="504056" cy="504056"/>
            </a:xfrm>
            <a:prstGeom prst="diamond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43" name="Diamond 18">
            <a:extLst>
              <a:ext uri="{FF2B5EF4-FFF2-40B4-BE49-F238E27FC236}">
                <a16:creationId xmlns:a16="http://schemas.microsoft.com/office/drawing/2014/main" id="{62A1CBC5-65F1-47EB-BD61-AA30345B41B4}"/>
              </a:ext>
            </a:extLst>
          </p:cNvPr>
          <p:cNvSpPr/>
          <p:nvPr/>
        </p:nvSpPr>
        <p:spPr>
          <a:xfrm>
            <a:off x="614212" y="3434350"/>
            <a:ext cx="1735441" cy="288000"/>
          </a:xfrm>
          <a:custGeom>
            <a:avLst/>
            <a:gdLst/>
            <a:ahLst/>
            <a:cxnLst/>
            <a:rect l="l" t="t" r="r" b="b"/>
            <a:pathLst>
              <a:path w="1735441" h="288000">
                <a:moveTo>
                  <a:pt x="144000" y="0"/>
                </a:moveTo>
                <a:lnTo>
                  <a:pt x="243000" y="99000"/>
                </a:lnTo>
                <a:lnTo>
                  <a:pt x="1492441" y="99000"/>
                </a:lnTo>
                <a:lnTo>
                  <a:pt x="1591441" y="0"/>
                </a:lnTo>
                <a:lnTo>
                  <a:pt x="1735441" y="144000"/>
                </a:lnTo>
                <a:lnTo>
                  <a:pt x="1591441" y="288000"/>
                </a:lnTo>
                <a:lnTo>
                  <a:pt x="1492441" y="189000"/>
                </a:lnTo>
                <a:lnTo>
                  <a:pt x="243000" y="189000"/>
                </a:lnTo>
                <a:lnTo>
                  <a:pt x="144000" y="288000"/>
                </a:lnTo>
                <a:lnTo>
                  <a:pt x="0" y="144000"/>
                </a:lnTo>
                <a:close/>
              </a:path>
            </a:pathLst>
          </a:custGeom>
          <a:solidFill>
            <a:srgbClr val="FD2906"/>
          </a:solidFill>
          <a:ln w="508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CD83F20-7F58-42D8-B413-D9FBD5366F16}"/>
              </a:ext>
            </a:extLst>
          </p:cNvPr>
          <p:cNvSpPr txBox="1"/>
          <p:nvPr/>
        </p:nvSpPr>
        <p:spPr>
          <a:xfrm>
            <a:off x="6427625" y="2696795"/>
            <a:ext cx="102299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400" latinLnBrk="1"/>
            <a:r>
              <a:rPr lang="en-US" altLang="ko-KR" b="1" dirty="0">
                <a:solidFill>
                  <a:prstClr val="black"/>
                </a:solidFill>
                <a:latin typeface="Arial"/>
                <a:cs typeface="Arial" pitchFamily="34" charset="0"/>
              </a:rPr>
              <a:t>2015</a:t>
            </a:r>
            <a:endParaRPr lang="en-US" altLang="ko-KR" sz="2000" b="1" dirty="0">
              <a:solidFill>
                <a:prstClr val="black"/>
              </a:solidFill>
              <a:latin typeface="Arial"/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D2D5053-C472-42BB-9011-58F24A0F7309}"/>
              </a:ext>
            </a:extLst>
          </p:cNvPr>
          <p:cNvSpPr txBox="1"/>
          <p:nvPr/>
        </p:nvSpPr>
        <p:spPr>
          <a:xfrm>
            <a:off x="4963251" y="2696795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400" latinLnBrk="1"/>
            <a:r>
              <a:rPr lang="en-US" altLang="ko-KR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2014</a:t>
            </a:r>
            <a:endParaRPr lang="ko-KR" altLang="en-US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4209F7A-5BCC-4C7E-B9EA-8BA7BA1D5844}"/>
              </a:ext>
            </a:extLst>
          </p:cNvPr>
          <p:cNvSpPr txBox="1"/>
          <p:nvPr/>
        </p:nvSpPr>
        <p:spPr>
          <a:xfrm>
            <a:off x="3396987" y="2696795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400" latinLnBrk="1"/>
            <a:r>
              <a:rPr lang="en-US" altLang="ko-KR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2013</a:t>
            </a:r>
            <a:endParaRPr lang="ko-KR" altLang="en-US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97FF21C-4D14-465A-9546-AF645A9244D6}"/>
              </a:ext>
            </a:extLst>
          </p:cNvPr>
          <p:cNvSpPr txBox="1"/>
          <p:nvPr/>
        </p:nvSpPr>
        <p:spPr>
          <a:xfrm>
            <a:off x="1830723" y="2696795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400" latinLnBrk="1"/>
            <a:r>
              <a:rPr lang="en-US" altLang="ko-KR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2012</a:t>
            </a:r>
            <a:endParaRPr lang="ko-KR" altLang="en-US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7558743-54A8-46C7-AFBA-814D2959C308}"/>
              </a:ext>
            </a:extLst>
          </p:cNvPr>
          <p:cNvGrpSpPr/>
          <p:nvPr/>
        </p:nvGrpSpPr>
        <p:grpSpPr>
          <a:xfrm>
            <a:off x="1518875" y="4127174"/>
            <a:ext cx="1402807" cy="678692"/>
            <a:chOff x="803640" y="3362835"/>
            <a:chExt cx="2059657" cy="678692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6AF9F00-98EA-49D1-878E-253898D1C6B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latinLnBrk="1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22</a:t>
              </a:r>
              <a:r>
                <a:rPr lang="en-US" altLang="ko-KR" sz="1200" baseline="30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nd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May 2012 as an NGO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E8ACACE-D4D8-4981-AED9-ED1CC859BBB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latinLnBrk="1"/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Establishment</a:t>
              </a:r>
              <a:endPara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641DB69-1DEA-4A60-9347-69F3E7E28A81}"/>
              </a:ext>
            </a:extLst>
          </p:cNvPr>
          <p:cNvGrpSpPr/>
          <p:nvPr/>
        </p:nvGrpSpPr>
        <p:grpSpPr>
          <a:xfrm>
            <a:off x="3104187" y="4122678"/>
            <a:ext cx="1433132" cy="877163"/>
            <a:chOff x="811881" y="3279382"/>
            <a:chExt cx="2104182" cy="877163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D6EB91E-8B2D-48E2-A8D9-CE9D0BCB2B6D}"/>
                </a:ext>
              </a:extLst>
            </p:cNvPr>
            <p:cNvSpPr txBox="1"/>
            <p:nvPr/>
          </p:nvSpPr>
          <p:spPr>
            <a:xfrm>
              <a:off x="811881" y="3694880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latinLnBrk="1"/>
              <a:endParaRPr lang="en-US" altLang="ko-K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endParaRPr>
            </a:p>
            <a:p>
              <a:pPr algn="ctr" defTabSz="914400" latinLnBrk="1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HBB Mobile Clinic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21E684C-7CA1-46B2-A5DD-B3F84096E00E}"/>
                </a:ext>
              </a:extLst>
            </p:cNvPr>
            <p:cNvSpPr txBox="1"/>
            <p:nvPr/>
          </p:nvSpPr>
          <p:spPr>
            <a:xfrm>
              <a:off x="856406" y="327938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latinLnBrk="1"/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Engagement with local community</a:t>
              </a:r>
              <a:endPara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44C4CAD-91ED-4833-9AB9-71797C443F49}"/>
              </a:ext>
            </a:extLst>
          </p:cNvPr>
          <p:cNvGrpSpPr/>
          <p:nvPr/>
        </p:nvGrpSpPr>
        <p:grpSpPr>
          <a:xfrm>
            <a:off x="4658419" y="4127174"/>
            <a:ext cx="1402807" cy="494026"/>
            <a:chOff x="803640" y="3362835"/>
            <a:chExt cx="2059657" cy="494026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863354D-E3FD-4005-AE8B-51D705B9FBF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latinLnBrk="1"/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588AEE9-52ED-4B8E-B262-59A3621780D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latinLnBrk="1"/>
              <a:r>
                <a:rPr lang="en-MY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Fundraising activity</a:t>
              </a:r>
              <a:endPara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69C612D-9E1F-4A1E-829A-5013CAA7AB88}"/>
              </a:ext>
            </a:extLst>
          </p:cNvPr>
          <p:cNvGrpSpPr/>
          <p:nvPr/>
        </p:nvGrpSpPr>
        <p:grpSpPr>
          <a:xfrm>
            <a:off x="6228190" y="4127174"/>
            <a:ext cx="1402807" cy="494026"/>
            <a:chOff x="803640" y="3362835"/>
            <a:chExt cx="2059657" cy="494026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D24117E-5784-47FC-AC71-DED8976812C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latinLnBrk="1"/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274A2BA-AD9E-4835-A0B9-24EB3A24762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latinLnBrk="1"/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Establishment of HBB Clinic</a:t>
              </a:r>
              <a:endPara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endParaRPr>
            </a:p>
          </p:txBody>
        </p:sp>
      </p:grpSp>
      <p:sp>
        <p:nvSpPr>
          <p:cNvPr id="60" name="Text Placeholder 1">
            <a:extLst>
              <a:ext uri="{FF2B5EF4-FFF2-40B4-BE49-F238E27FC236}">
                <a16:creationId xmlns:a16="http://schemas.microsoft.com/office/drawing/2014/main" id="{C73CA863-E8B8-421F-AAEF-DB2B432D3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381875" cy="1143000"/>
          </a:xfrm>
        </p:spPr>
        <p:txBody>
          <a:bodyPr/>
          <a:lstStyle/>
          <a:p>
            <a:r>
              <a:rPr lang="en-US" altLang="ko-KR" dirty="0"/>
              <a:t>HBB Timeline </a:t>
            </a:r>
            <a:endParaRPr lang="ko-KR" altLang="en-US" dirty="0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23C38766-87AC-4AB5-9158-180B0AD06A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7" y="5593097"/>
            <a:ext cx="1072989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023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Diamond 78">
            <a:extLst>
              <a:ext uri="{FF2B5EF4-FFF2-40B4-BE49-F238E27FC236}">
                <a16:creationId xmlns:a16="http://schemas.microsoft.com/office/drawing/2014/main" id="{764B5DE6-ECC6-43C7-97A8-ED12620690A6}"/>
              </a:ext>
            </a:extLst>
          </p:cNvPr>
          <p:cNvSpPr/>
          <p:nvPr/>
        </p:nvSpPr>
        <p:spPr>
          <a:xfrm>
            <a:off x="6538318" y="2984507"/>
            <a:ext cx="782551" cy="782551"/>
          </a:xfrm>
          <a:prstGeom prst="diamond">
            <a:avLst/>
          </a:prstGeom>
          <a:solidFill>
            <a:srgbClr val="FD290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0" name="Rectangle 42">
            <a:extLst>
              <a:ext uri="{FF2B5EF4-FFF2-40B4-BE49-F238E27FC236}">
                <a16:creationId xmlns:a16="http://schemas.microsoft.com/office/drawing/2014/main" id="{AF2FBCDD-6F2B-4D96-B9C4-8995C7CB44C1}"/>
              </a:ext>
            </a:extLst>
          </p:cNvPr>
          <p:cNvSpPr/>
          <p:nvPr/>
        </p:nvSpPr>
        <p:spPr>
          <a:xfrm>
            <a:off x="7048444" y="3247835"/>
            <a:ext cx="1569721" cy="288000"/>
          </a:xfrm>
          <a:custGeom>
            <a:avLst/>
            <a:gdLst/>
            <a:ahLst/>
            <a:cxnLst/>
            <a:rect l="l" t="t" r="r" b="b"/>
            <a:pathLst>
              <a:path w="1569721" h="288000">
                <a:moveTo>
                  <a:pt x="1425721" y="0"/>
                </a:moveTo>
                <a:lnTo>
                  <a:pt x="1569721" y="144000"/>
                </a:lnTo>
                <a:lnTo>
                  <a:pt x="1425721" y="288000"/>
                </a:lnTo>
                <a:lnTo>
                  <a:pt x="1326721" y="189000"/>
                </a:lnTo>
                <a:lnTo>
                  <a:pt x="0" y="189000"/>
                </a:lnTo>
                <a:lnTo>
                  <a:pt x="0" y="99000"/>
                </a:lnTo>
                <a:lnTo>
                  <a:pt x="1326721" y="99000"/>
                </a:lnTo>
                <a:close/>
              </a:path>
            </a:pathLst>
          </a:custGeom>
          <a:solidFill>
            <a:sysClr val="windowText" lastClr="000000">
              <a:lumMod val="75000"/>
              <a:lumOff val="25000"/>
            </a:sysClr>
          </a:solidFill>
          <a:ln w="508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F7EEE23-D9AC-4A58-BA4F-4638757282C8}"/>
              </a:ext>
            </a:extLst>
          </p:cNvPr>
          <p:cNvGrpSpPr/>
          <p:nvPr/>
        </p:nvGrpSpPr>
        <p:grpSpPr>
          <a:xfrm>
            <a:off x="5110645" y="3123755"/>
            <a:ext cx="1951123" cy="504056"/>
            <a:chOff x="1748034" y="2643770"/>
            <a:chExt cx="1951123" cy="504056"/>
          </a:xfrm>
          <a:solidFill>
            <a:sysClr val="windowText" lastClr="000000">
              <a:lumMod val="75000"/>
              <a:lumOff val="25000"/>
            </a:sysClr>
          </a:solidFill>
        </p:grpSpPr>
        <p:sp>
          <p:nvSpPr>
            <p:cNvPr id="82" name="Rectangle 42">
              <a:extLst>
                <a:ext uri="{FF2B5EF4-FFF2-40B4-BE49-F238E27FC236}">
                  <a16:creationId xmlns:a16="http://schemas.microsoft.com/office/drawing/2014/main" id="{E75306D3-6194-4152-B5EB-9267C5241345}"/>
                </a:ext>
              </a:extLst>
            </p:cNvPr>
            <p:cNvSpPr/>
            <p:nvPr/>
          </p:nvSpPr>
          <p:spPr>
            <a:xfrm>
              <a:off x="2129436" y="2758325"/>
              <a:ext cx="1569721" cy="288000"/>
            </a:xfrm>
            <a:custGeom>
              <a:avLst/>
              <a:gdLst/>
              <a:ahLst/>
              <a:cxnLst/>
              <a:rect l="l" t="t" r="r" b="b"/>
              <a:pathLst>
                <a:path w="1569721" h="288000">
                  <a:moveTo>
                    <a:pt x="1425721" y="0"/>
                  </a:moveTo>
                  <a:lnTo>
                    <a:pt x="1569721" y="144000"/>
                  </a:lnTo>
                  <a:lnTo>
                    <a:pt x="1425721" y="288000"/>
                  </a:lnTo>
                  <a:lnTo>
                    <a:pt x="1326721" y="189000"/>
                  </a:lnTo>
                  <a:lnTo>
                    <a:pt x="0" y="189000"/>
                  </a:lnTo>
                  <a:lnTo>
                    <a:pt x="0" y="99000"/>
                  </a:lnTo>
                  <a:lnTo>
                    <a:pt x="1326721" y="99000"/>
                  </a:lnTo>
                  <a:close/>
                </a:path>
              </a:pathLst>
            </a:custGeom>
            <a:grpFill/>
            <a:ln w="508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3" name="Diamond 82">
              <a:extLst>
                <a:ext uri="{FF2B5EF4-FFF2-40B4-BE49-F238E27FC236}">
                  <a16:creationId xmlns:a16="http://schemas.microsoft.com/office/drawing/2014/main" id="{7CFA5F34-3F57-47BB-9EC6-EE0D5F9929A1}"/>
                </a:ext>
              </a:extLst>
            </p:cNvPr>
            <p:cNvSpPr/>
            <p:nvPr/>
          </p:nvSpPr>
          <p:spPr>
            <a:xfrm>
              <a:off x="1748034" y="2643770"/>
              <a:ext cx="504056" cy="504056"/>
            </a:xfrm>
            <a:prstGeom prst="diamond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236B8F3-6AEC-4126-8FB2-48B841DCD0B7}"/>
              </a:ext>
            </a:extLst>
          </p:cNvPr>
          <p:cNvGrpSpPr/>
          <p:nvPr/>
        </p:nvGrpSpPr>
        <p:grpSpPr>
          <a:xfrm>
            <a:off x="3534172" y="3114230"/>
            <a:ext cx="1951123" cy="504056"/>
            <a:chOff x="1748034" y="2643770"/>
            <a:chExt cx="1951123" cy="504056"/>
          </a:xfrm>
          <a:solidFill>
            <a:srgbClr val="FD2906"/>
          </a:solidFill>
        </p:grpSpPr>
        <p:sp>
          <p:nvSpPr>
            <p:cNvPr id="85" name="Rectangle 42">
              <a:extLst>
                <a:ext uri="{FF2B5EF4-FFF2-40B4-BE49-F238E27FC236}">
                  <a16:creationId xmlns:a16="http://schemas.microsoft.com/office/drawing/2014/main" id="{0324011E-922C-4759-8BCF-4EDBF84A829B}"/>
                </a:ext>
              </a:extLst>
            </p:cNvPr>
            <p:cNvSpPr/>
            <p:nvPr/>
          </p:nvSpPr>
          <p:spPr>
            <a:xfrm>
              <a:off x="2129436" y="2758325"/>
              <a:ext cx="1569721" cy="288000"/>
            </a:xfrm>
            <a:custGeom>
              <a:avLst/>
              <a:gdLst/>
              <a:ahLst/>
              <a:cxnLst/>
              <a:rect l="l" t="t" r="r" b="b"/>
              <a:pathLst>
                <a:path w="1569721" h="288000">
                  <a:moveTo>
                    <a:pt x="1425721" y="0"/>
                  </a:moveTo>
                  <a:lnTo>
                    <a:pt x="1569721" y="144000"/>
                  </a:lnTo>
                  <a:lnTo>
                    <a:pt x="1425721" y="288000"/>
                  </a:lnTo>
                  <a:lnTo>
                    <a:pt x="1326721" y="189000"/>
                  </a:lnTo>
                  <a:lnTo>
                    <a:pt x="0" y="189000"/>
                  </a:lnTo>
                  <a:lnTo>
                    <a:pt x="0" y="99000"/>
                  </a:lnTo>
                  <a:lnTo>
                    <a:pt x="1326721" y="99000"/>
                  </a:lnTo>
                  <a:close/>
                </a:path>
              </a:pathLst>
            </a:custGeom>
            <a:grpFill/>
            <a:ln w="508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6" name="Diamond 85">
              <a:extLst>
                <a:ext uri="{FF2B5EF4-FFF2-40B4-BE49-F238E27FC236}">
                  <a16:creationId xmlns:a16="http://schemas.microsoft.com/office/drawing/2014/main" id="{4D636569-9815-4D09-94CC-8D2F79253E3C}"/>
                </a:ext>
              </a:extLst>
            </p:cNvPr>
            <p:cNvSpPr/>
            <p:nvPr/>
          </p:nvSpPr>
          <p:spPr>
            <a:xfrm>
              <a:off x="1748034" y="2643770"/>
              <a:ext cx="504056" cy="504056"/>
            </a:xfrm>
            <a:prstGeom prst="diamond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CBAB06C-31C8-487A-BAB9-00F3BDD503EB}"/>
              </a:ext>
            </a:extLst>
          </p:cNvPr>
          <p:cNvGrpSpPr/>
          <p:nvPr/>
        </p:nvGrpSpPr>
        <p:grpSpPr>
          <a:xfrm>
            <a:off x="1968250" y="3104705"/>
            <a:ext cx="1951123" cy="504056"/>
            <a:chOff x="1748034" y="2643770"/>
            <a:chExt cx="1951123" cy="504056"/>
          </a:xfrm>
          <a:solidFill>
            <a:sysClr val="windowText" lastClr="000000">
              <a:lumMod val="75000"/>
              <a:lumOff val="25000"/>
            </a:sysClr>
          </a:solidFill>
        </p:grpSpPr>
        <p:sp>
          <p:nvSpPr>
            <p:cNvPr id="88" name="Rectangle 42">
              <a:extLst>
                <a:ext uri="{FF2B5EF4-FFF2-40B4-BE49-F238E27FC236}">
                  <a16:creationId xmlns:a16="http://schemas.microsoft.com/office/drawing/2014/main" id="{222B6195-AC59-4E70-8149-14EB157F3889}"/>
                </a:ext>
              </a:extLst>
            </p:cNvPr>
            <p:cNvSpPr/>
            <p:nvPr/>
          </p:nvSpPr>
          <p:spPr>
            <a:xfrm>
              <a:off x="2129436" y="2758325"/>
              <a:ext cx="1569721" cy="288000"/>
            </a:xfrm>
            <a:custGeom>
              <a:avLst/>
              <a:gdLst/>
              <a:ahLst/>
              <a:cxnLst/>
              <a:rect l="l" t="t" r="r" b="b"/>
              <a:pathLst>
                <a:path w="1569721" h="288000">
                  <a:moveTo>
                    <a:pt x="1425721" y="0"/>
                  </a:moveTo>
                  <a:lnTo>
                    <a:pt x="1569721" y="144000"/>
                  </a:lnTo>
                  <a:lnTo>
                    <a:pt x="1425721" y="288000"/>
                  </a:lnTo>
                  <a:lnTo>
                    <a:pt x="1326721" y="189000"/>
                  </a:lnTo>
                  <a:lnTo>
                    <a:pt x="0" y="189000"/>
                  </a:lnTo>
                  <a:lnTo>
                    <a:pt x="0" y="99000"/>
                  </a:lnTo>
                  <a:lnTo>
                    <a:pt x="1326721" y="99000"/>
                  </a:lnTo>
                  <a:close/>
                </a:path>
              </a:pathLst>
            </a:custGeom>
            <a:grpFill/>
            <a:ln w="508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9" name="Diamond 88">
              <a:extLst>
                <a:ext uri="{FF2B5EF4-FFF2-40B4-BE49-F238E27FC236}">
                  <a16:creationId xmlns:a16="http://schemas.microsoft.com/office/drawing/2014/main" id="{20A35F33-E19A-4EF3-8AA7-5E8BE7C18B1B}"/>
                </a:ext>
              </a:extLst>
            </p:cNvPr>
            <p:cNvSpPr/>
            <p:nvPr/>
          </p:nvSpPr>
          <p:spPr>
            <a:xfrm>
              <a:off x="1748034" y="2643770"/>
              <a:ext cx="504056" cy="504056"/>
            </a:xfrm>
            <a:prstGeom prst="diamond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90" name="Diamond 18">
            <a:extLst>
              <a:ext uri="{FF2B5EF4-FFF2-40B4-BE49-F238E27FC236}">
                <a16:creationId xmlns:a16="http://schemas.microsoft.com/office/drawing/2014/main" id="{5A2EE6E5-5197-411F-9E90-43F926F5F68B}"/>
              </a:ext>
            </a:extLst>
          </p:cNvPr>
          <p:cNvSpPr/>
          <p:nvPr/>
        </p:nvSpPr>
        <p:spPr>
          <a:xfrm>
            <a:off x="614211" y="3212733"/>
            <a:ext cx="1735441" cy="288000"/>
          </a:xfrm>
          <a:custGeom>
            <a:avLst/>
            <a:gdLst/>
            <a:ahLst/>
            <a:cxnLst/>
            <a:rect l="l" t="t" r="r" b="b"/>
            <a:pathLst>
              <a:path w="1735441" h="288000">
                <a:moveTo>
                  <a:pt x="144000" y="0"/>
                </a:moveTo>
                <a:lnTo>
                  <a:pt x="243000" y="99000"/>
                </a:lnTo>
                <a:lnTo>
                  <a:pt x="1492441" y="99000"/>
                </a:lnTo>
                <a:lnTo>
                  <a:pt x="1591441" y="0"/>
                </a:lnTo>
                <a:lnTo>
                  <a:pt x="1735441" y="144000"/>
                </a:lnTo>
                <a:lnTo>
                  <a:pt x="1591441" y="288000"/>
                </a:lnTo>
                <a:lnTo>
                  <a:pt x="1492441" y="189000"/>
                </a:lnTo>
                <a:lnTo>
                  <a:pt x="243000" y="189000"/>
                </a:lnTo>
                <a:lnTo>
                  <a:pt x="144000" y="288000"/>
                </a:lnTo>
                <a:lnTo>
                  <a:pt x="0" y="144000"/>
                </a:lnTo>
                <a:close/>
              </a:path>
            </a:pathLst>
          </a:custGeom>
          <a:solidFill>
            <a:srgbClr val="FD2906"/>
          </a:solidFill>
          <a:ln w="508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3A8417B-109D-49A5-8600-25B5824337CB}"/>
              </a:ext>
            </a:extLst>
          </p:cNvPr>
          <p:cNvSpPr txBox="1"/>
          <p:nvPr/>
        </p:nvSpPr>
        <p:spPr>
          <a:xfrm>
            <a:off x="6427624" y="2429012"/>
            <a:ext cx="102299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400" latinLnBrk="1"/>
            <a:r>
              <a:rPr lang="en-US" altLang="ko-KR" sz="2400" b="1" dirty="0">
                <a:solidFill>
                  <a:srgbClr val="FD2906"/>
                </a:solidFill>
                <a:latin typeface="Arial"/>
                <a:cs typeface="Arial" pitchFamily="34" charset="0"/>
              </a:rPr>
              <a:t>2019</a:t>
            </a:r>
            <a:endParaRPr lang="ko-KR" altLang="en-US" sz="2400" b="1" dirty="0">
              <a:solidFill>
                <a:srgbClr val="FD2906"/>
              </a:solidFill>
              <a:latin typeface="Arial"/>
              <a:cs typeface="Arial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1F11412-1A9A-476E-A82E-71E185B13BA1}"/>
              </a:ext>
            </a:extLst>
          </p:cNvPr>
          <p:cNvSpPr txBox="1"/>
          <p:nvPr/>
        </p:nvSpPr>
        <p:spPr>
          <a:xfrm>
            <a:off x="4963250" y="2475178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400" latinLnBrk="1"/>
            <a:r>
              <a:rPr lang="en-US" altLang="ko-KR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2018</a:t>
            </a:r>
            <a:endParaRPr lang="ko-KR" altLang="en-US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F0851BC-7ACA-477A-9EA2-0F05107987F9}"/>
              </a:ext>
            </a:extLst>
          </p:cNvPr>
          <p:cNvSpPr txBox="1"/>
          <p:nvPr/>
        </p:nvSpPr>
        <p:spPr>
          <a:xfrm>
            <a:off x="3396986" y="2475178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400" latinLnBrk="1"/>
            <a:r>
              <a:rPr lang="en-US" altLang="ko-KR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2017</a:t>
            </a:r>
            <a:endParaRPr lang="ko-KR" altLang="en-US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2F3541D-70C3-4A1E-8462-286DB5768D63}"/>
              </a:ext>
            </a:extLst>
          </p:cNvPr>
          <p:cNvSpPr txBox="1"/>
          <p:nvPr/>
        </p:nvSpPr>
        <p:spPr>
          <a:xfrm>
            <a:off x="1830722" y="2475178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400" latinLnBrk="1"/>
            <a:r>
              <a:rPr lang="en-US" altLang="ko-KR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2016</a:t>
            </a:r>
            <a:endParaRPr lang="ko-KR" altLang="en-US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 pitchFamily="34" charset="0"/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C672004-034D-4260-A33B-28D9E1F454BE}"/>
              </a:ext>
            </a:extLst>
          </p:cNvPr>
          <p:cNvGrpSpPr/>
          <p:nvPr/>
        </p:nvGrpSpPr>
        <p:grpSpPr>
          <a:xfrm>
            <a:off x="1518873" y="3905557"/>
            <a:ext cx="1402808" cy="1232009"/>
            <a:chOff x="803639" y="3362835"/>
            <a:chExt cx="2059658" cy="1232009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D5FFD46E-CAD8-445A-AFEF-3337CF40C4DD}"/>
                </a:ext>
              </a:extLst>
            </p:cNvPr>
            <p:cNvSpPr txBox="1"/>
            <p:nvPr/>
          </p:nvSpPr>
          <p:spPr>
            <a:xfrm>
              <a:off x="803639" y="3763847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latinLnBrk="1"/>
              <a:endParaRPr lang="en-MY" altLang="ko-K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endParaRPr>
            </a:p>
            <a:p>
              <a:pPr algn="ctr" defTabSz="914400" latinLnBrk="1"/>
              <a:endParaRPr lang="en-MY" altLang="ko-K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endParaRPr>
            </a:p>
            <a:p>
              <a:pPr algn="ctr" defTabSz="914400" latinLnBrk="1"/>
              <a:r>
                <a:rPr lang="en-MY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Expanded to Maternity Centre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A5C675ED-A73A-4955-A414-BFECD2B16E6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latinLnBrk="1"/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Dr Lutfi recognized as United Nation Young Leader </a:t>
              </a:r>
              <a:endPara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731B19D-0009-4C8B-B73D-C2B3B006323C}"/>
              </a:ext>
            </a:extLst>
          </p:cNvPr>
          <p:cNvGrpSpPr/>
          <p:nvPr/>
        </p:nvGrpSpPr>
        <p:grpSpPr>
          <a:xfrm>
            <a:off x="3088646" y="3905557"/>
            <a:ext cx="1402807" cy="646331"/>
            <a:chOff x="803640" y="3362835"/>
            <a:chExt cx="2059657" cy="646331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74793B7A-432B-428F-91A5-72CD08C18C3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latinLnBrk="1"/>
              <a:endParaRPr lang="en-US" altLang="ko-K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08A6DCC9-95EB-484D-A87C-C9CBAFD5513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latinLnBrk="1"/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1</a:t>
              </a:r>
              <a:r>
                <a:rPr lang="en-US" altLang="ko-KR" sz="1200" b="1" baseline="30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st</a:t>
              </a:r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Baby born and started hernia repair</a:t>
              </a:r>
              <a:endPara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72273078-1A25-404F-BF3B-80E5B8EAA9A1}"/>
              </a:ext>
            </a:extLst>
          </p:cNvPr>
          <p:cNvGrpSpPr/>
          <p:nvPr/>
        </p:nvGrpSpPr>
        <p:grpSpPr>
          <a:xfrm>
            <a:off x="6228189" y="3905557"/>
            <a:ext cx="1402807" cy="830997"/>
            <a:chOff x="803640" y="3362835"/>
            <a:chExt cx="2059657" cy="830997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620592E7-9DFE-4300-B84B-B602232C830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latinLnBrk="1"/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96735874-8152-4DAE-91F6-570B09C59E9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latinLnBrk="1"/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Cataract Surgery</a:t>
              </a:r>
            </a:p>
            <a:p>
              <a:pPr algn="ctr" defTabSz="914400" latinLnBrk="1"/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Cleft lip repair</a:t>
              </a:r>
            </a:p>
            <a:p>
              <a:pPr algn="ctr" defTabSz="914400" latinLnBrk="1"/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And </a:t>
              </a:r>
              <a:r>
                <a:rPr lang="en-US" altLang="ko-KR" sz="12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etc</a:t>
              </a:r>
              <a:endPara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endParaRPr>
            </a:p>
          </p:txBody>
        </p:sp>
      </p:grpSp>
      <p:sp>
        <p:nvSpPr>
          <p:cNvPr id="104" name="Text Placeholder 1">
            <a:extLst>
              <a:ext uri="{FF2B5EF4-FFF2-40B4-BE49-F238E27FC236}">
                <a16:creationId xmlns:a16="http://schemas.microsoft.com/office/drawing/2014/main" id="{46DA5ACA-899E-40A4-BC17-71785A5E3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381875" cy="1143000"/>
          </a:xfrm>
        </p:spPr>
        <p:txBody>
          <a:bodyPr/>
          <a:lstStyle/>
          <a:p>
            <a:r>
              <a:rPr lang="en-US" altLang="ko-KR" dirty="0"/>
              <a:t>HBB Timeline </a:t>
            </a:r>
            <a:endParaRPr lang="ko-KR" altLang="en-US" dirty="0"/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C1AF383F-9F80-41E8-9431-1713174150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7" y="5593097"/>
            <a:ext cx="1072989" cy="1085182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15F307B3-76DA-4E84-98FD-1B2AEFED1D31}"/>
              </a:ext>
            </a:extLst>
          </p:cNvPr>
          <p:cNvSpPr txBox="1"/>
          <p:nvPr/>
        </p:nvSpPr>
        <p:spPr>
          <a:xfrm>
            <a:off x="4652549" y="3910013"/>
            <a:ext cx="14028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Dr Hannan received Young Achiever’s Award for Entrepreneur of Excellence from Binary University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3378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그룹 333">
            <a:extLst>
              <a:ext uri="{FF2B5EF4-FFF2-40B4-BE49-F238E27FC236}">
                <a16:creationId xmlns:a16="http://schemas.microsoft.com/office/drawing/2014/main" id="{A8B4B186-1DD3-46B5-8BFF-595B47A0B9E0}"/>
              </a:ext>
            </a:extLst>
          </p:cNvPr>
          <p:cNvGrpSpPr/>
          <p:nvPr/>
        </p:nvGrpSpPr>
        <p:grpSpPr>
          <a:xfrm>
            <a:off x="300510" y="2176711"/>
            <a:ext cx="4730034" cy="2759428"/>
            <a:chOff x="635000" y="1382713"/>
            <a:chExt cx="7869238" cy="4572000"/>
          </a:xfrm>
          <a:solidFill>
            <a:schemeClr val="bg1">
              <a:lumMod val="75000"/>
            </a:schemeClr>
          </a:solidFill>
        </p:grpSpPr>
        <p:sp>
          <p:nvSpPr>
            <p:cNvPr id="335" name="Freeform 8">
              <a:extLst>
                <a:ext uri="{FF2B5EF4-FFF2-40B4-BE49-F238E27FC236}">
                  <a16:creationId xmlns:a16="http://schemas.microsoft.com/office/drawing/2014/main" id="{D08A2EFD-2A23-407F-ABDF-F9BA2E3571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latinLnBrk="1"/>
              <a:endParaRPr lang="ko-KR" alt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36" name="Freeform 9">
              <a:extLst>
                <a:ext uri="{FF2B5EF4-FFF2-40B4-BE49-F238E27FC236}">
                  <a16:creationId xmlns:a16="http://schemas.microsoft.com/office/drawing/2014/main" id="{276A3BC1-3E96-4E27-AB03-692B2704F6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latinLnBrk="1"/>
              <a:endParaRPr lang="ko-KR" alt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37" name="Freeform 10">
              <a:extLst>
                <a:ext uri="{FF2B5EF4-FFF2-40B4-BE49-F238E27FC236}">
                  <a16:creationId xmlns:a16="http://schemas.microsoft.com/office/drawing/2014/main" id="{507F34BD-A878-41B1-9D54-FFA5EBABC5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latinLnBrk="1"/>
              <a:endParaRPr lang="ko-KR" alt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38" name="Freeform 11">
              <a:extLst>
                <a:ext uri="{FF2B5EF4-FFF2-40B4-BE49-F238E27FC236}">
                  <a16:creationId xmlns:a16="http://schemas.microsoft.com/office/drawing/2014/main" id="{4AFD32A5-3975-480F-9803-42DEB8106E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latinLnBrk="1"/>
              <a:endParaRPr lang="ko-KR" altLang="en-US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HBB </a:t>
            </a:r>
            <a:r>
              <a:rPr lang="en-US" altLang="ko-KR" dirty="0" err="1">
                <a:solidFill>
                  <a:schemeClr val="accent1"/>
                </a:solidFill>
              </a:rPr>
              <a:t>Worldmap</a:t>
            </a:r>
            <a:r>
              <a:rPr lang="en-US" altLang="ko-KR" dirty="0"/>
              <a:t> 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007375" y="2239038"/>
            <a:ext cx="1793106" cy="707886"/>
            <a:chOff x="2113655" y="4342930"/>
            <a:chExt cx="3647460" cy="707886"/>
          </a:xfrm>
        </p:grpSpPr>
        <p:sp>
          <p:nvSpPr>
            <p:cNvPr id="14" name="TextBox 13"/>
            <p:cNvSpPr txBox="1"/>
            <p:nvPr/>
          </p:nvSpPr>
          <p:spPr>
            <a:xfrm>
              <a:off x="2113657" y="4495163"/>
              <a:ext cx="36474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latinLnBrk="1"/>
              <a:r>
                <a:rPr lang="en-US" altLang="ko-KR" sz="2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13655" y="4342930"/>
              <a:ext cx="36474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latinLnBrk="1"/>
              <a:r>
                <a:rPr lang="en-US" altLang="ko-KR" sz="20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Outpatients treated</a:t>
              </a:r>
              <a:endParaRPr lang="ko-KR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952881" y="2238277"/>
            <a:ext cx="1793106" cy="707886"/>
            <a:chOff x="2113657" y="4283314"/>
            <a:chExt cx="3647460" cy="707886"/>
          </a:xfrm>
        </p:grpSpPr>
        <p:sp>
          <p:nvSpPr>
            <p:cNvPr id="17" name="TextBox 16"/>
            <p:cNvSpPr txBox="1"/>
            <p:nvPr/>
          </p:nvSpPr>
          <p:spPr>
            <a:xfrm>
              <a:off x="2113657" y="4495163"/>
              <a:ext cx="36474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latinLnBrk="1"/>
              <a:endParaRPr lang="en-US" altLang="ko-K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13657" y="4283314"/>
              <a:ext cx="36474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latinLnBrk="1"/>
              <a:r>
                <a:rPr lang="en-US" altLang="ko-KR" sz="20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Low risk Deliveries</a:t>
              </a:r>
              <a:endParaRPr lang="ko-KR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007376" y="4725300"/>
            <a:ext cx="1934983" cy="1275556"/>
            <a:chOff x="1916429" y="3600157"/>
            <a:chExt cx="3936060" cy="1275556"/>
          </a:xfrm>
        </p:grpSpPr>
        <p:sp>
          <p:nvSpPr>
            <p:cNvPr id="20" name="TextBox 19"/>
            <p:cNvSpPr txBox="1"/>
            <p:nvPr/>
          </p:nvSpPr>
          <p:spPr>
            <a:xfrm>
              <a:off x="2205031" y="4475603"/>
              <a:ext cx="36474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latinLnBrk="1"/>
              <a:endParaRPr lang="en-US" altLang="ko-K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16429" y="3600157"/>
              <a:ext cx="364746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latinLnBrk="1"/>
              <a:r>
                <a:rPr lang="en-US" altLang="ko-KR" sz="20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Volunteers recruited</a:t>
              </a:r>
            </a:p>
            <a:p>
              <a:pPr defTabSz="914400" latinLnBrk="1"/>
              <a:endParaRPr lang="ko-KR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944466" y="3680341"/>
            <a:ext cx="1801520" cy="957486"/>
            <a:chOff x="2096540" y="3937787"/>
            <a:chExt cx="3664575" cy="957486"/>
          </a:xfrm>
        </p:grpSpPr>
        <p:sp>
          <p:nvSpPr>
            <p:cNvPr id="23" name="TextBox 22"/>
            <p:cNvSpPr txBox="1"/>
            <p:nvPr/>
          </p:nvSpPr>
          <p:spPr>
            <a:xfrm>
              <a:off x="2113657" y="4495163"/>
              <a:ext cx="36474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latinLnBrk="1"/>
              <a:r>
                <a:rPr lang="en-US" altLang="ko-KR" sz="2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96540" y="3937787"/>
              <a:ext cx="36474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latinLnBrk="1"/>
              <a:r>
                <a:rPr lang="en-US" altLang="ko-KR" sz="20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Circumcision</a:t>
              </a:r>
              <a:endParaRPr lang="ko-KR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109573" y="2824556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latinLnBrk="1"/>
            <a:r>
              <a:rPr lang="en-US" altLang="ko-KR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2200</a:t>
            </a:r>
            <a:endParaRPr lang="ko-KR" alt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55078" y="282455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latinLnBrk="1"/>
            <a:r>
              <a:rPr lang="en-US" altLang="ko-KR" sz="2800" b="1" dirty="0">
                <a:solidFill>
                  <a:prstClr val="black"/>
                </a:solidFill>
                <a:latin typeface="Arial"/>
                <a:cs typeface="Arial" pitchFamily="34" charset="0"/>
              </a:rPr>
              <a:t>13</a:t>
            </a:r>
            <a:endParaRPr lang="ko-KR" altLang="en-US" sz="1600" b="1" dirty="0">
              <a:solidFill>
                <a:prstClr val="black"/>
              </a:solidFill>
              <a:latin typeface="Arial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16888" y="4068683"/>
            <a:ext cx="5854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latinLnBrk="1"/>
            <a:r>
              <a:rPr lang="en-US" altLang="ko-KR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23</a:t>
            </a:r>
          </a:p>
          <a:p>
            <a:pPr defTabSz="914400" latinLnBrk="1"/>
            <a:endParaRPr lang="ko-KR" alt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82927" y="399132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latinLnBrk="1"/>
            <a:r>
              <a:rPr lang="en-US" altLang="ko-KR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57</a:t>
            </a:r>
            <a:endParaRPr lang="ko-KR" alt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 pitchFamily="34" charset="0"/>
            </a:endParaRPr>
          </a:p>
        </p:txBody>
      </p:sp>
      <p:sp>
        <p:nvSpPr>
          <p:cNvPr id="56" name="Frame 17"/>
          <p:cNvSpPr/>
          <p:nvPr/>
        </p:nvSpPr>
        <p:spPr>
          <a:xfrm>
            <a:off x="3779913" y="3738601"/>
            <a:ext cx="296983" cy="239409"/>
          </a:xfrm>
          <a:custGeom>
            <a:avLst/>
            <a:gdLst/>
            <a:ahLst/>
            <a:cxnLst/>
            <a:rect l="l" t="t" r="r" b="b"/>
            <a:pathLst>
              <a:path w="2334649" h="2252696">
                <a:moveTo>
                  <a:pt x="1797386" y="0"/>
                </a:moveTo>
                <a:lnTo>
                  <a:pt x="2334649" y="0"/>
                </a:lnTo>
                <a:cubicBezTo>
                  <a:pt x="1896547" y="622382"/>
                  <a:pt x="1473659" y="1512962"/>
                  <a:pt x="1144901" y="2252696"/>
                </a:cubicBezTo>
                <a:lnTo>
                  <a:pt x="1089961" y="2252696"/>
                </a:lnTo>
                <a:cubicBezTo>
                  <a:pt x="828852" y="1828242"/>
                  <a:pt x="559171" y="1125052"/>
                  <a:pt x="0" y="1076032"/>
                </a:cubicBezTo>
                <a:lnTo>
                  <a:pt x="164218" y="588544"/>
                </a:lnTo>
                <a:cubicBezTo>
                  <a:pt x="696773" y="763005"/>
                  <a:pt x="842805" y="954283"/>
                  <a:pt x="1108713" y="1327361"/>
                </a:cubicBezTo>
                <a:cubicBezTo>
                  <a:pt x="1353435" y="782832"/>
                  <a:pt x="1491075" y="492128"/>
                  <a:pt x="179738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20385" y="2824837"/>
            <a:ext cx="1109518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 defTabSz="914400" latinLnBrk="1"/>
            <a:r>
              <a:rPr lang="en-US" altLang="ko-KR" sz="1200" b="1" dirty="0">
                <a:solidFill>
                  <a:prstClr val="white"/>
                </a:solidFill>
                <a:latin typeface="Arial"/>
                <a:cs typeface="Arial" pitchFamily="34" charset="0"/>
              </a:rPr>
              <a:t>HBB Kuala Lumpur &amp; Phnom Penh</a:t>
            </a:r>
            <a:endParaRPr lang="ko-KR" altLang="en-US" sz="1200" b="1" dirty="0">
              <a:solidFill>
                <a:prstClr val="white"/>
              </a:solidFill>
              <a:latin typeface="Arial"/>
              <a:cs typeface="Arial" pitchFamily="34" charset="0"/>
            </a:endParaRPr>
          </a:p>
        </p:txBody>
      </p:sp>
      <p:pic>
        <p:nvPicPr>
          <p:cNvPr id="29" name="Picture 28" descr="circle.png">
            <a:extLst>
              <a:ext uri="{FF2B5EF4-FFF2-40B4-BE49-F238E27FC236}">
                <a16:creationId xmlns:a16="http://schemas.microsoft.com/office/drawing/2014/main" id="{5E4E9AD9-17CB-422A-B017-C9F27C8C7B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0495" y="-122367"/>
            <a:ext cx="1725200" cy="18180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992B685-A132-4923-A827-2F739081D34D}"/>
              </a:ext>
            </a:extLst>
          </p:cNvPr>
          <p:cNvSpPr txBox="1"/>
          <p:nvPr/>
        </p:nvSpPr>
        <p:spPr>
          <a:xfrm>
            <a:off x="5042722" y="3655834"/>
            <a:ext cx="1793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latinLnBrk="1"/>
            <a:r>
              <a:rPr lang="en-US" altLang="ko-K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Hernia repair</a:t>
            </a:r>
            <a:endParaRPr lang="ko-KR" altLang="en-US" sz="20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1DBF59-5CEB-48BA-B920-D22A12A2A08D}"/>
              </a:ext>
            </a:extLst>
          </p:cNvPr>
          <p:cNvSpPr/>
          <p:nvPr/>
        </p:nvSpPr>
        <p:spPr>
          <a:xfrm>
            <a:off x="5040478" y="5451960"/>
            <a:ext cx="863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200</a:t>
            </a:r>
            <a:endParaRPr lang="en-MY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C5CC41-19A6-4ADB-8702-21A2D1F22C62}"/>
              </a:ext>
            </a:extLst>
          </p:cNvPr>
          <p:cNvSpPr/>
          <p:nvPr/>
        </p:nvSpPr>
        <p:spPr>
          <a:xfrm>
            <a:off x="6952881" y="4710641"/>
            <a:ext cx="13805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latinLnBrk="1"/>
            <a:r>
              <a:rPr lang="en-US" altLang="ko-KR" sz="20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Outreach </a:t>
            </a:r>
          </a:p>
          <a:p>
            <a:pPr defTabSz="914400" latinLnBrk="1"/>
            <a:r>
              <a:rPr lang="en-US" altLang="ko-KR" sz="20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projects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93232A7-ACB7-40D1-B76C-C19A6F924837}"/>
              </a:ext>
            </a:extLst>
          </p:cNvPr>
          <p:cNvGrpSpPr/>
          <p:nvPr/>
        </p:nvGrpSpPr>
        <p:grpSpPr>
          <a:xfrm>
            <a:off x="6993616" y="5418526"/>
            <a:ext cx="971341" cy="864430"/>
            <a:chOff x="1916429" y="3548838"/>
            <a:chExt cx="3936060" cy="132687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EEC2D0-9E61-44E7-9998-A50B143F2012}"/>
                </a:ext>
              </a:extLst>
            </p:cNvPr>
            <p:cNvSpPr txBox="1"/>
            <p:nvPr/>
          </p:nvSpPr>
          <p:spPr>
            <a:xfrm>
              <a:off x="2205031" y="4475603"/>
              <a:ext cx="36474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latinLnBrk="1"/>
              <a:endParaRPr lang="en-US" altLang="ko-K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9959FB9-3092-4DBE-9C9B-0FDE348F65BC}"/>
                </a:ext>
              </a:extLst>
            </p:cNvPr>
            <p:cNvSpPr txBox="1"/>
            <p:nvPr/>
          </p:nvSpPr>
          <p:spPr>
            <a:xfrm>
              <a:off x="1916429" y="3548838"/>
              <a:ext cx="3647459" cy="1275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latinLnBrk="1"/>
              <a:r>
                <a:rPr lang="en-US" altLang="ko-KR" sz="2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30</a:t>
              </a:r>
            </a:p>
            <a:p>
              <a:pPr defTabSz="914400" latinLnBrk="1"/>
              <a:endParaRPr lang="ko-KR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77304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www.hbb.org.my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704884-7C9D-47BD-BEED-FD644E236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324" y="1107688"/>
            <a:ext cx="2905351" cy="2938366"/>
          </a:xfrm>
          <a:prstGeom prst="rect">
            <a:avLst/>
          </a:prstGeom>
        </p:spPr>
      </p:pic>
      <p:pic>
        <p:nvPicPr>
          <p:cNvPr id="5" name="Picture 4" descr="circle.png">
            <a:extLst>
              <a:ext uri="{FF2B5EF4-FFF2-40B4-BE49-F238E27FC236}">
                <a16:creationId xmlns:a16="http://schemas.microsoft.com/office/drawing/2014/main" id="{9EC0D8F0-1E13-4116-97F9-D4A68A5DE1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7941" y="-308491"/>
            <a:ext cx="1836712" cy="193559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458571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1">
            <a:extLst>
              <a:ext uri="{FF2B5EF4-FFF2-40B4-BE49-F238E27FC236}">
                <a16:creationId xmlns:a16="http://schemas.microsoft.com/office/drawing/2014/main" id="{E600D1FE-F981-42E0-AAC6-95D4D417D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381875" cy="1143000"/>
          </a:xfrm>
        </p:spPr>
        <p:txBody>
          <a:bodyPr/>
          <a:lstStyle/>
          <a:p>
            <a:r>
              <a:rPr lang="en-US" altLang="ko-KR" dirty="0"/>
              <a:t>Our </a:t>
            </a:r>
            <a:r>
              <a:rPr lang="en-US" altLang="ko-KR" dirty="0">
                <a:solidFill>
                  <a:schemeClr val="accent1"/>
                </a:solidFill>
              </a:rPr>
              <a:t>Team</a:t>
            </a:r>
            <a:r>
              <a:rPr lang="en-US" altLang="ko-KR" dirty="0"/>
              <a:t> Members</a:t>
            </a:r>
            <a:endParaRPr lang="ko-KR" altLang="en-US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A1C0BDE7-3FD0-4E72-B2B0-E1C3077A38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2244" y="6242554"/>
            <a:ext cx="611756" cy="615446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1EF85BB4-C455-4CAE-A9C0-1BD79032A3A7}"/>
              </a:ext>
            </a:extLst>
          </p:cNvPr>
          <p:cNvGrpSpPr/>
          <p:nvPr/>
        </p:nvGrpSpPr>
        <p:grpSpPr>
          <a:xfrm>
            <a:off x="752576" y="4681799"/>
            <a:ext cx="1584176" cy="783276"/>
            <a:chOff x="752576" y="3338125"/>
            <a:chExt cx="1584176" cy="783276"/>
          </a:xfrm>
        </p:grpSpPr>
        <p:sp>
          <p:nvSpPr>
            <p:cNvPr id="48" name="Text Placeholder 17">
              <a:extLst>
                <a:ext uri="{FF2B5EF4-FFF2-40B4-BE49-F238E27FC236}">
                  <a16:creationId xmlns:a16="http://schemas.microsoft.com/office/drawing/2014/main" id="{A0283690-4C32-4522-969F-D0136FCAAB0C}"/>
                </a:ext>
              </a:extLst>
            </p:cNvPr>
            <p:cNvSpPr txBox="1">
              <a:spLocks/>
            </p:cNvSpPr>
            <p:nvPr/>
          </p:nvSpPr>
          <p:spPr>
            <a:xfrm>
              <a:off x="752576" y="3338125"/>
              <a:ext cx="1584176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Khairul </a:t>
              </a:r>
              <a:r>
                <a:rPr lang="en-U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Izwan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Aziz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C0EBBE5-F453-496C-A819-9B60340CEE81}"/>
                </a:ext>
              </a:extLst>
            </p:cNvPr>
            <p:cNvSpPr txBox="1"/>
            <p:nvPr/>
          </p:nvSpPr>
          <p:spPr>
            <a:xfrm>
              <a:off x="752576" y="3844402"/>
              <a:ext cx="15841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Head of Finance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EF9F0C8-B526-438C-AC1D-77DA29EC372A}"/>
              </a:ext>
            </a:extLst>
          </p:cNvPr>
          <p:cNvGrpSpPr/>
          <p:nvPr/>
        </p:nvGrpSpPr>
        <p:grpSpPr>
          <a:xfrm>
            <a:off x="2771800" y="4677913"/>
            <a:ext cx="1584176" cy="787162"/>
            <a:chOff x="752576" y="3211196"/>
            <a:chExt cx="1584176" cy="787162"/>
          </a:xfrm>
        </p:grpSpPr>
        <p:sp>
          <p:nvSpPr>
            <p:cNvPr id="51" name="Text Placeholder 17">
              <a:extLst>
                <a:ext uri="{FF2B5EF4-FFF2-40B4-BE49-F238E27FC236}">
                  <a16:creationId xmlns:a16="http://schemas.microsoft.com/office/drawing/2014/main" id="{13EDB069-135F-40F7-B04F-C3E9AA15D849}"/>
                </a:ext>
              </a:extLst>
            </p:cNvPr>
            <p:cNvSpPr txBox="1">
              <a:spLocks/>
            </p:cNvSpPr>
            <p:nvPr/>
          </p:nvSpPr>
          <p:spPr>
            <a:xfrm>
              <a:off x="752576" y="3211196"/>
              <a:ext cx="1584176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Izzati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Inani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Majid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933BCAC-F583-4DF1-AA58-49F0B0966387}"/>
                </a:ext>
              </a:extLst>
            </p:cNvPr>
            <p:cNvSpPr txBox="1"/>
            <p:nvPr/>
          </p:nvSpPr>
          <p:spPr>
            <a:xfrm>
              <a:off x="752576" y="3721359"/>
              <a:ext cx="15841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Finance Officer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954A397-5E46-4737-B7BD-374C1F18F530}"/>
              </a:ext>
            </a:extLst>
          </p:cNvPr>
          <p:cNvGrpSpPr/>
          <p:nvPr/>
        </p:nvGrpSpPr>
        <p:grpSpPr>
          <a:xfrm>
            <a:off x="4788024" y="4644045"/>
            <a:ext cx="1587176" cy="821031"/>
            <a:chOff x="749576" y="3300370"/>
            <a:chExt cx="1587176" cy="821031"/>
          </a:xfrm>
        </p:grpSpPr>
        <p:sp>
          <p:nvSpPr>
            <p:cNvPr id="54" name="Text Placeholder 17">
              <a:extLst>
                <a:ext uri="{FF2B5EF4-FFF2-40B4-BE49-F238E27FC236}">
                  <a16:creationId xmlns:a16="http://schemas.microsoft.com/office/drawing/2014/main" id="{D8C35A67-373A-44F5-993C-177DAFCFB655}"/>
                </a:ext>
              </a:extLst>
            </p:cNvPr>
            <p:cNvSpPr txBox="1">
              <a:spLocks/>
            </p:cNvSpPr>
            <p:nvPr/>
          </p:nvSpPr>
          <p:spPr>
            <a:xfrm>
              <a:off x="749576" y="3300370"/>
              <a:ext cx="1584176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Muhammad </a:t>
              </a:r>
            </a:p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Akmal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7CFFF1B-11D5-4EAF-BDF2-D005907F1EBA}"/>
                </a:ext>
              </a:extLst>
            </p:cNvPr>
            <p:cNvSpPr txBox="1"/>
            <p:nvPr/>
          </p:nvSpPr>
          <p:spPr>
            <a:xfrm>
              <a:off x="752576" y="3844402"/>
              <a:ext cx="15841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Head of Marketing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CCFC49D-ECB8-4139-97FB-A1A403736D7F}"/>
              </a:ext>
            </a:extLst>
          </p:cNvPr>
          <p:cNvGrpSpPr/>
          <p:nvPr/>
        </p:nvGrpSpPr>
        <p:grpSpPr>
          <a:xfrm>
            <a:off x="6810248" y="4554871"/>
            <a:ext cx="1584176" cy="910205"/>
            <a:chOff x="752576" y="3211196"/>
            <a:chExt cx="1584176" cy="910205"/>
          </a:xfrm>
        </p:grpSpPr>
        <p:sp>
          <p:nvSpPr>
            <p:cNvPr id="57" name="Text Placeholder 17">
              <a:extLst>
                <a:ext uri="{FF2B5EF4-FFF2-40B4-BE49-F238E27FC236}">
                  <a16:creationId xmlns:a16="http://schemas.microsoft.com/office/drawing/2014/main" id="{D4E9A2F6-7E83-42F9-ACF0-0E6523011017}"/>
                </a:ext>
              </a:extLst>
            </p:cNvPr>
            <p:cNvSpPr txBox="1">
              <a:spLocks/>
            </p:cNvSpPr>
            <p:nvPr/>
          </p:nvSpPr>
          <p:spPr>
            <a:xfrm>
              <a:off x="752576" y="3211196"/>
              <a:ext cx="1584176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Yusri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Aiman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C8E8965-34D4-4D3D-B97E-74856CA3D44F}"/>
                </a:ext>
              </a:extLst>
            </p:cNvPr>
            <p:cNvSpPr txBox="1"/>
            <p:nvPr/>
          </p:nvSpPr>
          <p:spPr>
            <a:xfrm>
              <a:off x="752576" y="3844402"/>
              <a:ext cx="15841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Marketing Officer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472D05D8-D8EB-4F5E-9CE1-BBDD4B319E6D}"/>
              </a:ext>
            </a:extLst>
          </p:cNvPr>
          <p:cNvSpPr/>
          <p:nvPr/>
        </p:nvSpPr>
        <p:spPr>
          <a:xfrm>
            <a:off x="683568" y="4491488"/>
            <a:ext cx="1728192" cy="1584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324F566-1E72-457B-8CA8-D85C8926EC84}"/>
              </a:ext>
            </a:extLst>
          </p:cNvPr>
          <p:cNvSpPr/>
          <p:nvPr/>
        </p:nvSpPr>
        <p:spPr>
          <a:xfrm>
            <a:off x="2699792" y="4491488"/>
            <a:ext cx="1728192" cy="158400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ECED534-DDFC-4AD4-83A2-10880C73FF11}"/>
              </a:ext>
            </a:extLst>
          </p:cNvPr>
          <p:cNvSpPr/>
          <p:nvPr/>
        </p:nvSpPr>
        <p:spPr>
          <a:xfrm>
            <a:off x="4716016" y="4491488"/>
            <a:ext cx="1728192" cy="158400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0B25150-A88C-4F10-ADB2-65DD0C2D5718}"/>
              </a:ext>
            </a:extLst>
          </p:cNvPr>
          <p:cNvSpPr/>
          <p:nvPr/>
        </p:nvSpPr>
        <p:spPr>
          <a:xfrm>
            <a:off x="6732240" y="4491488"/>
            <a:ext cx="1728192" cy="158400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3" name="Picture Placeholder 4">
            <a:extLst>
              <a:ext uri="{FF2B5EF4-FFF2-40B4-BE49-F238E27FC236}">
                <a16:creationId xmlns:a16="http://schemas.microsoft.com/office/drawing/2014/main" id="{0E8EF177-98A6-4489-BDE1-D01D92509E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68" y="1951321"/>
            <a:ext cx="1728192" cy="2496277"/>
          </a:xfrm>
          <a:prstGeom prst="rect">
            <a:avLst/>
          </a:prstGeom>
        </p:spPr>
      </p:pic>
      <p:pic>
        <p:nvPicPr>
          <p:cNvPr id="64" name="Picture Placeholder 24">
            <a:extLst>
              <a:ext uri="{FF2B5EF4-FFF2-40B4-BE49-F238E27FC236}">
                <a16:creationId xmlns:a16="http://schemas.microsoft.com/office/drawing/2014/main" id="{D96B3A7C-D664-4B84-BD09-574E4476F2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99792" y="1951321"/>
            <a:ext cx="1728192" cy="2496277"/>
          </a:xfrm>
          <a:prstGeom prst="rect">
            <a:avLst/>
          </a:prstGeom>
        </p:spPr>
      </p:pic>
      <p:pic>
        <p:nvPicPr>
          <p:cNvPr id="65" name="Picture Placeholder 35">
            <a:extLst>
              <a:ext uri="{FF2B5EF4-FFF2-40B4-BE49-F238E27FC236}">
                <a16:creationId xmlns:a16="http://schemas.microsoft.com/office/drawing/2014/main" id="{ED1C8D33-F165-4C4C-8FF8-28E67893E56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6016" y="1951321"/>
            <a:ext cx="1728192" cy="2496277"/>
          </a:xfrm>
          <a:prstGeom prst="rect">
            <a:avLst/>
          </a:prstGeom>
        </p:spPr>
      </p:pic>
      <p:pic>
        <p:nvPicPr>
          <p:cNvPr id="66" name="Picture Placeholder 42">
            <a:extLst>
              <a:ext uri="{FF2B5EF4-FFF2-40B4-BE49-F238E27FC236}">
                <a16:creationId xmlns:a16="http://schemas.microsoft.com/office/drawing/2014/main" id="{C5D47167-CEAE-49E6-8C74-188781640D3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32240" y="1951321"/>
            <a:ext cx="1728192" cy="249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183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0FF3019-2C3F-45B3-9A6B-6FD74C13C438}"/>
              </a:ext>
            </a:extLst>
          </p:cNvPr>
          <p:cNvGrpSpPr/>
          <p:nvPr/>
        </p:nvGrpSpPr>
        <p:grpSpPr>
          <a:xfrm>
            <a:off x="821584" y="4821297"/>
            <a:ext cx="1592858" cy="980642"/>
            <a:chOff x="752576" y="3325425"/>
            <a:chExt cx="1592858" cy="980642"/>
          </a:xfrm>
        </p:grpSpPr>
        <p:sp>
          <p:nvSpPr>
            <p:cNvPr id="5" name="Text Placeholder 17">
              <a:extLst>
                <a:ext uri="{FF2B5EF4-FFF2-40B4-BE49-F238E27FC236}">
                  <a16:creationId xmlns:a16="http://schemas.microsoft.com/office/drawing/2014/main" id="{22E09230-6EB3-446A-B1CD-9E63F4E3207C}"/>
                </a:ext>
              </a:extLst>
            </p:cNvPr>
            <p:cNvSpPr txBox="1">
              <a:spLocks/>
            </p:cNvSpPr>
            <p:nvPr/>
          </p:nvSpPr>
          <p:spPr>
            <a:xfrm>
              <a:off x="761258" y="3325425"/>
              <a:ext cx="1584176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Dr </a:t>
              </a:r>
              <a:r>
                <a:rPr lang="en-U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Kamaliah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0" indent="0" algn="ctr">
                <a:buNone/>
              </a:pPr>
              <a:r>
                <a:rPr lang="en-U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Jalalonmuhali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4FAA651-03CF-46FB-9AF3-F0246F8E5010}"/>
                </a:ext>
              </a:extLst>
            </p:cNvPr>
            <p:cNvSpPr txBox="1"/>
            <p:nvPr/>
          </p:nvSpPr>
          <p:spPr>
            <a:xfrm>
              <a:off x="752576" y="3844402"/>
              <a:ext cx="1584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Assets Management Officer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B28B3C2-FDEA-4608-ADDE-CDC862FFF0A8}"/>
              </a:ext>
            </a:extLst>
          </p:cNvPr>
          <p:cNvGrpSpPr/>
          <p:nvPr/>
        </p:nvGrpSpPr>
        <p:grpSpPr>
          <a:xfrm>
            <a:off x="2814738" y="4780401"/>
            <a:ext cx="1682254" cy="836873"/>
            <a:chOff x="726506" y="3284528"/>
            <a:chExt cx="1682254" cy="836873"/>
          </a:xfrm>
        </p:grpSpPr>
        <p:sp>
          <p:nvSpPr>
            <p:cNvPr id="8" name="Text Placeholder 17">
              <a:extLst>
                <a:ext uri="{FF2B5EF4-FFF2-40B4-BE49-F238E27FC236}">
                  <a16:creationId xmlns:a16="http://schemas.microsoft.com/office/drawing/2014/main" id="{1A7C7783-8FD1-416E-9D90-CB0820A70616}"/>
                </a:ext>
              </a:extLst>
            </p:cNvPr>
            <p:cNvSpPr txBox="1">
              <a:spLocks/>
            </p:cNvSpPr>
            <p:nvPr/>
          </p:nvSpPr>
          <p:spPr>
            <a:xfrm>
              <a:off x="726506" y="3284528"/>
              <a:ext cx="1682254" cy="286984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Dr Ameera</a:t>
              </a:r>
            </a:p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Syafiqah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99CBD0C-66E4-470E-A450-6FD65F43121D}"/>
                </a:ext>
              </a:extLst>
            </p:cNvPr>
            <p:cNvSpPr txBox="1"/>
            <p:nvPr/>
          </p:nvSpPr>
          <p:spPr>
            <a:xfrm>
              <a:off x="752576" y="3844402"/>
              <a:ext cx="15841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Marketing Officer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BE05BF-16F8-4023-A361-913616AFA1B2}"/>
              </a:ext>
            </a:extLst>
          </p:cNvPr>
          <p:cNvGrpSpPr/>
          <p:nvPr/>
        </p:nvGrpSpPr>
        <p:grpSpPr>
          <a:xfrm>
            <a:off x="4860032" y="4800849"/>
            <a:ext cx="1584176" cy="816425"/>
            <a:chOff x="752576" y="3304976"/>
            <a:chExt cx="1584176" cy="816425"/>
          </a:xfrm>
        </p:grpSpPr>
        <p:sp>
          <p:nvSpPr>
            <p:cNvPr id="11" name="Text Placeholder 17">
              <a:extLst>
                <a:ext uri="{FF2B5EF4-FFF2-40B4-BE49-F238E27FC236}">
                  <a16:creationId xmlns:a16="http://schemas.microsoft.com/office/drawing/2014/main" id="{13B3653E-35E4-4721-8A9D-DD2137EA3350}"/>
                </a:ext>
              </a:extLst>
            </p:cNvPr>
            <p:cNvSpPr txBox="1">
              <a:spLocks/>
            </p:cNvSpPr>
            <p:nvPr/>
          </p:nvSpPr>
          <p:spPr>
            <a:xfrm>
              <a:off x="752576" y="3304976"/>
              <a:ext cx="1584176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Dr Sarah </a:t>
              </a:r>
            </a:p>
            <a:p>
              <a:pPr marL="0" indent="0" algn="ctr">
                <a:buNone/>
              </a:pPr>
              <a:r>
                <a:rPr lang="en-U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Shahidan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2697BE-58DA-44B6-B453-6755411E51C9}"/>
                </a:ext>
              </a:extLst>
            </p:cNvPr>
            <p:cNvSpPr txBox="1"/>
            <p:nvPr/>
          </p:nvSpPr>
          <p:spPr>
            <a:xfrm>
              <a:off x="752576" y="3844402"/>
              <a:ext cx="15841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Volunteer Officer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F8DCDF-4924-4BEE-B02D-0EC17B8F32FC}"/>
              </a:ext>
            </a:extLst>
          </p:cNvPr>
          <p:cNvGrpSpPr/>
          <p:nvPr/>
        </p:nvGrpSpPr>
        <p:grpSpPr>
          <a:xfrm>
            <a:off x="6775178" y="4675377"/>
            <a:ext cx="1706094" cy="941896"/>
            <a:chOff x="648498" y="3179505"/>
            <a:chExt cx="1706094" cy="941896"/>
          </a:xfrm>
        </p:grpSpPr>
        <p:sp>
          <p:nvSpPr>
            <p:cNvPr id="14" name="Text Placeholder 17">
              <a:extLst>
                <a:ext uri="{FF2B5EF4-FFF2-40B4-BE49-F238E27FC236}">
                  <a16:creationId xmlns:a16="http://schemas.microsoft.com/office/drawing/2014/main" id="{FA74D3AF-0C76-43E9-BB49-0034E39DF10B}"/>
                </a:ext>
              </a:extLst>
            </p:cNvPr>
            <p:cNvSpPr txBox="1">
              <a:spLocks/>
            </p:cNvSpPr>
            <p:nvPr/>
          </p:nvSpPr>
          <p:spPr>
            <a:xfrm>
              <a:off x="648498" y="3179505"/>
              <a:ext cx="1706094" cy="318675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Asmah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Shahidan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B206D1E-DE6F-4E89-BE1F-D57AF84E9987}"/>
                </a:ext>
              </a:extLst>
            </p:cNvPr>
            <p:cNvSpPr txBox="1"/>
            <p:nvPr/>
          </p:nvSpPr>
          <p:spPr>
            <a:xfrm>
              <a:off x="752576" y="3844402"/>
              <a:ext cx="15841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Finance Officer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67807E54-F583-4F1F-BC7B-0BC4A2273623}"/>
              </a:ext>
            </a:extLst>
          </p:cNvPr>
          <p:cNvSpPr/>
          <p:nvPr/>
        </p:nvSpPr>
        <p:spPr>
          <a:xfrm>
            <a:off x="752576" y="4643686"/>
            <a:ext cx="1728192" cy="1584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49F2D5-2A51-489F-9886-823449B213CC}"/>
              </a:ext>
            </a:extLst>
          </p:cNvPr>
          <p:cNvSpPr/>
          <p:nvPr/>
        </p:nvSpPr>
        <p:spPr>
          <a:xfrm>
            <a:off x="2768800" y="4643686"/>
            <a:ext cx="1728192" cy="158400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84ACCF-2C21-493E-B4F7-1A7C3BF2DC28}"/>
              </a:ext>
            </a:extLst>
          </p:cNvPr>
          <p:cNvSpPr/>
          <p:nvPr/>
        </p:nvSpPr>
        <p:spPr>
          <a:xfrm>
            <a:off x="4785024" y="4643686"/>
            <a:ext cx="1728192" cy="158400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A81A99-F101-4CA5-BD5B-F7D17CBEBE18}"/>
              </a:ext>
            </a:extLst>
          </p:cNvPr>
          <p:cNvSpPr/>
          <p:nvPr/>
        </p:nvSpPr>
        <p:spPr>
          <a:xfrm>
            <a:off x="6801248" y="4643686"/>
            <a:ext cx="1728192" cy="158400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Picture Placeholder 4">
            <a:extLst>
              <a:ext uri="{FF2B5EF4-FFF2-40B4-BE49-F238E27FC236}">
                <a16:creationId xmlns:a16="http://schemas.microsoft.com/office/drawing/2014/main" id="{17A04339-4420-484E-9857-E6193B58AE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2576" y="2103519"/>
            <a:ext cx="1728192" cy="2496277"/>
          </a:xfrm>
          <a:prstGeom prst="rect">
            <a:avLst/>
          </a:prstGeom>
        </p:spPr>
      </p:pic>
      <p:pic>
        <p:nvPicPr>
          <p:cNvPr id="21" name="Picture Placeholder 24">
            <a:extLst>
              <a:ext uri="{FF2B5EF4-FFF2-40B4-BE49-F238E27FC236}">
                <a16:creationId xmlns:a16="http://schemas.microsoft.com/office/drawing/2014/main" id="{9537FFDD-EF67-4D97-BF13-8445D04724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68800" y="2103519"/>
            <a:ext cx="1728192" cy="2496277"/>
          </a:xfrm>
          <a:prstGeom prst="rect">
            <a:avLst/>
          </a:prstGeom>
        </p:spPr>
      </p:pic>
      <p:pic>
        <p:nvPicPr>
          <p:cNvPr id="22" name="Picture Placeholder 31">
            <a:extLst>
              <a:ext uri="{FF2B5EF4-FFF2-40B4-BE49-F238E27FC236}">
                <a16:creationId xmlns:a16="http://schemas.microsoft.com/office/drawing/2014/main" id="{F5F1E502-8FA7-4D8C-89E3-C637B3EF189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5024" y="2103519"/>
            <a:ext cx="1728192" cy="2496277"/>
          </a:xfrm>
          <a:prstGeom prst="rect">
            <a:avLst/>
          </a:prstGeom>
        </p:spPr>
      </p:pic>
      <p:pic>
        <p:nvPicPr>
          <p:cNvPr id="23" name="Picture Placeholder 33">
            <a:extLst>
              <a:ext uri="{FF2B5EF4-FFF2-40B4-BE49-F238E27FC236}">
                <a16:creationId xmlns:a16="http://schemas.microsoft.com/office/drawing/2014/main" id="{6B6FDE75-1484-4B08-929C-77F0FBF760E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01248" y="2103519"/>
            <a:ext cx="1728192" cy="2496277"/>
          </a:xfrm>
          <a:prstGeom prst="rect">
            <a:avLst/>
          </a:prstGeom>
        </p:spPr>
      </p:pic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ABF3FAB0-CCD3-4C50-8032-690A89983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381875" cy="1143000"/>
          </a:xfrm>
        </p:spPr>
        <p:txBody>
          <a:bodyPr/>
          <a:lstStyle/>
          <a:p>
            <a:r>
              <a:rPr lang="en-US" altLang="ko-KR" dirty="0"/>
              <a:t>Our </a:t>
            </a:r>
            <a:r>
              <a:rPr lang="en-US" altLang="ko-KR" dirty="0">
                <a:solidFill>
                  <a:schemeClr val="accent1"/>
                </a:solidFill>
              </a:rPr>
              <a:t>Team</a:t>
            </a:r>
            <a:r>
              <a:rPr lang="en-US" altLang="ko-KR" dirty="0"/>
              <a:t> Members</a:t>
            </a:r>
            <a:endParaRPr lang="ko-KR" alt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67B6E19-E099-4426-B990-F531D04EC2B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2244" y="6227686"/>
            <a:ext cx="611756" cy="61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86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A1CBD035-AC03-4706-B8F7-D5DD07364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381875" cy="1143000"/>
          </a:xfrm>
        </p:spPr>
        <p:txBody>
          <a:bodyPr/>
          <a:lstStyle/>
          <a:p>
            <a:r>
              <a:rPr lang="en-US" altLang="ko-KR" dirty="0"/>
              <a:t>Our </a:t>
            </a:r>
            <a:r>
              <a:rPr lang="en-US" altLang="ko-KR" dirty="0">
                <a:solidFill>
                  <a:schemeClr val="accent1"/>
                </a:solidFill>
              </a:rPr>
              <a:t>Team</a:t>
            </a:r>
            <a:r>
              <a:rPr lang="en-US" altLang="ko-KR" dirty="0"/>
              <a:t> Members</a:t>
            </a:r>
            <a:endParaRPr lang="ko-KR" alt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F7A57D8-2146-4D09-BECE-1981F99AF852}"/>
              </a:ext>
            </a:extLst>
          </p:cNvPr>
          <p:cNvGrpSpPr/>
          <p:nvPr/>
        </p:nvGrpSpPr>
        <p:grpSpPr>
          <a:xfrm>
            <a:off x="752576" y="4112337"/>
            <a:ext cx="1584176" cy="910205"/>
            <a:chOff x="752576" y="3211196"/>
            <a:chExt cx="1584176" cy="910205"/>
          </a:xfrm>
        </p:grpSpPr>
        <p:sp>
          <p:nvSpPr>
            <p:cNvPr id="6" name="Text Placeholder 17">
              <a:extLst>
                <a:ext uri="{FF2B5EF4-FFF2-40B4-BE49-F238E27FC236}">
                  <a16:creationId xmlns:a16="http://schemas.microsoft.com/office/drawing/2014/main" id="{F59D45C6-8F2A-48A7-8995-6B10DFE335C0}"/>
                </a:ext>
              </a:extLst>
            </p:cNvPr>
            <p:cNvSpPr txBox="1">
              <a:spLocks/>
            </p:cNvSpPr>
            <p:nvPr/>
          </p:nvSpPr>
          <p:spPr>
            <a:xfrm>
              <a:off x="752576" y="3211196"/>
              <a:ext cx="1584176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Dr </a:t>
              </a:r>
              <a:r>
                <a:rPr lang="en-U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Fahimah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6911CAF-2DA3-4EB0-9C70-EB58D1103BC9}"/>
                </a:ext>
              </a:extLst>
            </p:cNvPr>
            <p:cNvSpPr txBox="1"/>
            <p:nvPr/>
          </p:nvSpPr>
          <p:spPr>
            <a:xfrm>
              <a:off x="752576" y="3844402"/>
              <a:ext cx="15841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Public Relation Officer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48402C5F-10ED-42F7-9004-E6A3972C4164}"/>
              </a:ext>
            </a:extLst>
          </p:cNvPr>
          <p:cNvSpPr/>
          <p:nvPr/>
        </p:nvSpPr>
        <p:spPr>
          <a:xfrm>
            <a:off x="683568" y="4048954"/>
            <a:ext cx="1728192" cy="1584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Picture Placeholder 35">
            <a:extLst>
              <a:ext uri="{FF2B5EF4-FFF2-40B4-BE49-F238E27FC236}">
                <a16:creationId xmlns:a16="http://schemas.microsoft.com/office/drawing/2014/main" id="{9D8A5B84-6202-4531-90F5-8CC70200A8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68" y="1508787"/>
            <a:ext cx="1728192" cy="24962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C960CC-BA19-473F-9673-E721B93440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2244" y="6242554"/>
            <a:ext cx="611756" cy="61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565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7B304-CE11-42E6-AD9C-FC5DB38E8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How did HBB come about?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7FC7FAF-BB47-4AC4-ADD6-376D025677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337" y="1215582"/>
            <a:ext cx="2964397" cy="4957878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D0629E3-13F4-4189-AB9A-774A9D484B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4119" y="1215582"/>
            <a:ext cx="3795188" cy="536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91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10296-2F2F-4E98-9143-3244C31EB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ED09422-4861-4332-BA18-639AC8EF8C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41" y="989262"/>
            <a:ext cx="7084166" cy="23776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DCCA49-633F-4ED1-822D-12696D1AE9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370" y="3429000"/>
            <a:ext cx="5858241" cy="328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78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5AE0BE71-FE76-46A6-A76E-EA372A03E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381875" cy="1143000"/>
          </a:xfrm>
        </p:spPr>
        <p:txBody>
          <a:bodyPr/>
          <a:lstStyle/>
          <a:p>
            <a:r>
              <a:rPr lang="en-MY" dirty="0"/>
              <a:t>Opportunity came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92330E-01D6-4BEF-BEA9-4BAD6DEA96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89323"/>
            <a:ext cx="8229600" cy="414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81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s Slide Master">
  <a:themeElements>
    <a:clrScheme name="ALLPPT-COLOR-A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FD2906"/>
      </a:accent2>
      <a:accent3>
        <a:srgbClr val="FD2906"/>
      </a:accent3>
      <a:accent4>
        <a:srgbClr val="FD2906"/>
      </a:accent4>
      <a:accent5>
        <a:srgbClr val="FD2906"/>
      </a:accent5>
      <a:accent6>
        <a:srgbClr val="FD290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75000"/>
            <a:lumOff val="2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8601</TotalTime>
  <Words>283</Words>
  <Application>Microsoft Office PowerPoint</Application>
  <PresentationFormat>On-screen Show (4:3)</PresentationFormat>
  <Paragraphs>101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맑은 고딕</vt:lpstr>
      <vt:lpstr>Arial</vt:lpstr>
      <vt:lpstr>Arial Unicode MS</vt:lpstr>
      <vt:lpstr>Calibri</vt:lpstr>
      <vt:lpstr>Centaur</vt:lpstr>
      <vt:lpstr>Century Gothic</vt:lpstr>
      <vt:lpstr>Office Theme</vt:lpstr>
      <vt:lpstr>Contents Slide Master</vt:lpstr>
      <vt:lpstr>PowerPoint Presentation</vt:lpstr>
      <vt:lpstr>PowerPoint Presentation</vt:lpstr>
      <vt:lpstr>Our Team Members</vt:lpstr>
      <vt:lpstr>Our Team Members</vt:lpstr>
      <vt:lpstr>Our Team Members</vt:lpstr>
      <vt:lpstr>Our Team Members</vt:lpstr>
      <vt:lpstr>How did HBB come about?</vt:lpstr>
      <vt:lpstr>PowerPoint Presentation</vt:lpstr>
      <vt:lpstr>Opportunity came</vt:lpstr>
      <vt:lpstr>PowerPoint Presentation</vt:lpstr>
      <vt:lpstr>PowerPoint Presentation</vt:lpstr>
      <vt:lpstr>PowerPoint Presentation</vt:lpstr>
      <vt:lpstr>PowerPoint Presentation</vt:lpstr>
      <vt:lpstr>LAUNCH OF HBB CLINIC, PHNOM PENH, CAMBODIA 2014</vt:lpstr>
      <vt:lpstr>HOSPITALS BEYOND BOUNDARIES CLINIC, PHNOM PENH, CAMBODIA</vt:lpstr>
      <vt:lpstr>PowerPoint Presentation</vt:lpstr>
      <vt:lpstr>PowerPoint Presentation</vt:lpstr>
      <vt:lpstr>THE BIG DREAM – MATERNAL HEALTH CENTRE</vt:lpstr>
      <vt:lpstr>PowerPoint Presentation</vt:lpstr>
      <vt:lpstr>Empowering the community</vt:lpstr>
      <vt:lpstr>MIDWIFERY CLASS and HOME VISITS</vt:lpstr>
      <vt:lpstr>PowerPoint Presentation</vt:lpstr>
      <vt:lpstr>PowerPoint Presentation</vt:lpstr>
      <vt:lpstr>PowerPoint Presentation</vt:lpstr>
      <vt:lpstr>2016- Dr Lutfi recognized as United Nation Young Leader  </vt:lpstr>
      <vt:lpstr>HBB supporters in Qatar</vt:lpstr>
      <vt:lpstr>PowerPoint Presentation</vt:lpstr>
      <vt:lpstr>FIRST HERNIAL REPAIR SURGERY</vt:lpstr>
      <vt:lpstr>HBB MOBILE CLINIC</vt:lpstr>
      <vt:lpstr>PowerPoint Presentation</vt:lpstr>
      <vt:lpstr>MAMANEH – Malaysian Association of Maternal and Neonatal Health </vt:lpstr>
      <vt:lpstr>HBB Timeline </vt:lpstr>
      <vt:lpstr>HBB Timeline </vt:lpstr>
      <vt:lpstr>PowerPoint Presentation</vt:lpstr>
      <vt:lpstr>PowerPoint Presentation</vt:lpstr>
    </vt:vector>
  </TitlesOfParts>
  <Company>WIEF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AKEPT SPEAKER TEMPLATE</dc:title>
  <dc:creator>User</dc:creator>
  <cp:lastModifiedBy>Syed Abu Bakar Syed Hussin</cp:lastModifiedBy>
  <cp:revision>31</cp:revision>
  <dcterms:created xsi:type="dcterms:W3CDTF">2018-03-29T09:20:45Z</dcterms:created>
  <dcterms:modified xsi:type="dcterms:W3CDTF">2018-10-22T12:12:02Z</dcterms:modified>
</cp:coreProperties>
</file>