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5"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C122"/>
    <a:srgbClr val="F69027"/>
    <a:srgbClr val="E3C333"/>
    <a:srgbClr val="DC98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9"/>
    <p:restoredTop sz="98201" autoAdjust="0"/>
  </p:normalViewPr>
  <p:slideViewPr>
    <p:cSldViewPr snapToGrid="0" snapToObjects="1">
      <p:cViewPr varScale="1">
        <p:scale>
          <a:sx n="76" d="100"/>
          <a:sy n="76" d="100"/>
        </p:scale>
        <p:origin x="134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B529B-F2C6-4455-BF63-0E51BE037E8B}" type="datetimeFigureOut">
              <a:rPr lang="en-MY" smtClean="0"/>
              <a:t>23/10/2018</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56B1B-C273-4B42-9CBC-9F470A874022}" type="slidenum">
              <a:rPr lang="en-MY" smtClean="0"/>
              <a:t>‹#›</a:t>
            </a:fld>
            <a:endParaRPr lang="en-MY"/>
          </a:p>
        </p:txBody>
      </p:sp>
    </p:spTree>
    <p:extLst>
      <p:ext uri="{BB962C8B-B14F-4D97-AF65-F5344CB8AC3E}">
        <p14:creationId xmlns:p14="http://schemas.microsoft.com/office/powerpoint/2010/main" val="325382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Century Gothic" panose="020B0502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232616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231415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428543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82107" cy="1143000"/>
          </a:xfrm>
        </p:spPr>
        <p:txBody>
          <a:bodyPr>
            <a:normAutofit/>
          </a:bodyPr>
          <a:lstStyle>
            <a:lvl1pPr algn="l">
              <a:defRPr sz="3600">
                <a:latin typeface="Century Gothic" panose="020B0502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pPr/>
              <a:t>‹#›</a:t>
            </a:fld>
            <a:endParaRPr lang="en-GB"/>
          </a:p>
        </p:txBody>
      </p:sp>
      <p:pic>
        <p:nvPicPr>
          <p:cNvPr id="7" name="Picture 6" descr="circle.png">
            <a:extLst>
              <a:ext uri="{FF2B5EF4-FFF2-40B4-BE49-F238E27FC236}">
                <a16:creationId xmlns:a16="http://schemas.microsoft.com/office/drawing/2014/main" id="{BB75F20B-FFA1-1546-9A48-DD4C78379B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52"/>
          <a:stretch/>
        </p:blipFill>
        <p:spPr>
          <a:xfrm>
            <a:off x="7644984" y="0"/>
            <a:ext cx="1512385" cy="1619164"/>
          </a:xfrm>
          <a:prstGeom prst="rect">
            <a:avLst/>
          </a:prstGeom>
        </p:spPr>
      </p:pic>
    </p:spTree>
    <p:extLst>
      <p:ext uri="{BB962C8B-B14F-4D97-AF65-F5344CB8AC3E}">
        <p14:creationId xmlns:p14="http://schemas.microsoft.com/office/powerpoint/2010/main" val="418316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57138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148528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4587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165844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230721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125450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355F66-F210-BE44-B5EF-223E47024B61}" type="datetimeFigureOut">
              <a:rPr lang="en-US" smtClean="0"/>
              <a:pPr/>
              <a:t>10/23/2018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B4661-C283-2145-9121-21B1BBF70B75}" type="slidenum">
              <a:rPr lang="en-GB" smtClean="0"/>
              <a:pPr/>
              <a:t>‹#›</a:t>
            </a:fld>
            <a:endParaRPr lang="en-GB"/>
          </a:p>
        </p:txBody>
      </p:sp>
    </p:spTree>
    <p:extLst>
      <p:ext uri="{BB962C8B-B14F-4D97-AF65-F5344CB8AC3E}">
        <p14:creationId xmlns:p14="http://schemas.microsoft.com/office/powerpoint/2010/main" val="159688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9027"/>
            </a:gs>
            <a:gs pos="100000">
              <a:srgbClr val="FAC122"/>
            </a:gs>
          </a:gsLst>
          <a:lin ang="46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55F66-F210-BE44-B5EF-223E47024B61}" type="datetimeFigureOut">
              <a:rPr lang="en-US" smtClean="0"/>
              <a:pPr/>
              <a:t>10/23/2018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B4661-C283-2145-9121-21B1BBF70B75}" type="slidenum">
              <a:rPr lang="en-GB" smtClean="0"/>
              <a:pPr/>
              <a:t>‹#›</a:t>
            </a:fld>
            <a:endParaRPr lang="en-GB"/>
          </a:p>
        </p:txBody>
      </p:sp>
    </p:spTree>
    <p:extLst>
      <p:ext uri="{BB962C8B-B14F-4D97-AF65-F5344CB8AC3E}">
        <p14:creationId xmlns:p14="http://schemas.microsoft.com/office/powerpoint/2010/main" val="2603944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chemeClr val="tx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rcle.png"/>
          <p:cNvPicPr>
            <a:picLocks noChangeAspect="1"/>
          </p:cNvPicPr>
          <p:nvPr/>
        </p:nvPicPr>
        <p:blipFill rotWithShape="1">
          <a:blip r:embed="rId2" cstate="email">
            <a:extLst>
              <a:ext uri="{28A0092B-C50C-407E-A947-70E740481C1C}">
                <a14:useLocalDpi xmlns:a14="http://schemas.microsoft.com/office/drawing/2010/main"/>
              </a:ext>
            </a:extLst>
          </a:blip>
          <a:srcRect l="9264"/>
          <a:stretch/>
        </p:blipFill>
        <p:spPr>
          <a:xfrm>
            <a:off x="0" y="2791172"/>
            <a:ext cx="4095750" cy="4316248"/>
          </a:xfrm>
          <a:prstGeom prst="rect">
            <a:avLst/>
          </a:prstGeom>
        </p:spPr>
      </p:pic>
      <p:sp>
        <p:nvSpPr>
          <p:cNvPr id="3" name="Subtitle 2"/>
          <p:cNvSpPr>
            <a:spLocks noGrp="1"/>
          </p:cNvSpPr>
          <p:nvPr>
            <p:ph type="subTitle" idx="1"/>
          </p:nvPr>
        </p:nvSpPr>
        <p:spPr>
          <a:xfrm>
            <a:off x="3921126" y="3886200"/>
            <a:ext cx="4984750" cy="1752600"/>
          </a:xfrm>
        </p:spPr>
        <p:txBody>
          <a:bodyPr/>
          <a:lstStyle/>
          <a:p>
            <a:r>
              <a:rPr lang="en-GB" dirty="0">
                <a:solidFill>
                  <a:schemeClr val="bg1"/>
                </a:solidFill>
                <a:latin typeface="Century Gothic" panose="020B0502020202020204" pitchFamily="34" charset="0"/>
              </a:rPr>
              <a:t>Innovative Communication Tools for Social Enterprise</a:t>
            </a:r>
          </a:p>
          <a:p>
            <a:r>
              <a:rPr lang="en-GB" dirty="0">
                <a:solidFill>
                  <a:schemeClr val="bg1"/>
                </a:solidFill>
              </a:rPr>
              <a:t>Part 2</a:t>
            </a:r>
            <a:endParaRPr lang="en-GB" dirty="0">
              <a:solidFill>
                <a:schemeClr val="bg1"/>
              </a:solidFill>
              <a:latin typeface="Century Gothic" panose="020B0502020202020204" pitchFamily="34" charset="0"/>
            </a:endParaRPr>
          </a:p>
        </p:txBody>
      </p:sp>
      <p:pic>
        <p:nvPicPr>
          <p:cNvPr id="11" name="Picture 10" descr="Nam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31" y="1109238"/>
            <a:ext cx="7032625" cy="2299668"/>
          </a:xfrm>
          <a:prstGeom prst="rect">
            <a:avLst/>
          </a:prstGeom>
        </p:spPr>
      </p:pic>
      <p:pic>
        <p:nvPicPr>
          <p:cNvPr id="4" name="Picture 3">
            <a:extLst>
              <a:ext uri="{FF2B5EF4-FFF2-40B4-BE49-F238E27FC236}">
                <a16:creationId xmlns:a16="http://schemas.microsoft.com/office/drawing/2014/main" id="{19EDEE2F-338C-5543-96A4-E26E2534B1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49" y="0"/>
            <a:ext cx="3579542" cy="814931"/>
          </a:xfrm>
          <a:prstGeom prst="rect">
            <a:avLst/>
          </a:prstGeom>
        </p:spPr>
      </p:pic>
    </p:spTree>
    <p:extLst>
      <p:ext uri="{BB962C8B-B14F-4D97-AF65-F5344CB8AC3E}">
        <p14:creationId xmlns:p14="http://schemas.microsoft.com/office/powerpoint/2010/main" val="183857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usually hoping for</a:t>
            </a:r>
            <a:r>
              <a:rPr lang="mr-IN" dirty="0"/>
              <a:t>…</a:t>
            </a:r>
            <a:endParaRPr lang="en-US" dirty="0"/>
          </a:p>
        </p:txBody>
      </p:sp>
      <p:sp>
        <p:nvSpPr>
          <p:cNvPr id="3" name="Content Placeholder 2"/>
          <p:cNvSpPr>
            <a:spLocks noGrp="1"/>
          </p:cNvSpPr>
          <p:nvPr>
            <p:ph idx="1"/>
          </p:nvPr>
        </p:nvSpPr>
        <p:spPr>
          <a:xfrm>
            <a:off x="457200" y="1738257"/>
            <a:ext cx="8229600" cy="4525963"/>
          </a:xfrm>
        </p:spPr>
        <p:txBody>
          <a:bodyPr/>
          <a:lstStyle/>
          <a:p>
            <a:pPr marL="0" indent="0">
              <a:buNone/>
            </a:pPr>
            <a:r>
              <a:rPr lang="en-US" sz="2600" dirty="0"/>
              <a:t>Any marketing effort that helps us increase:</a:t>
            </a:r>
          </a:p>
          <a:p>
            <a:pPr>
              <a:buAutoNum type="alphaLcParenR"/>
            </a:pPr>
            <a:r>
              <a:rPr lang="en-US" sz="2600" dirty="0"/>
              <a:t>The chances of being seen / noticed</a:t>
            </a:r>
          </a:p>
          <a:p>
            <a:pPr>
              <a:buAutoNum type="alphaLcParenR"/>
            </a:pPr>
            <a:r>
              <a:rPr lang="en-US" sz="2600" dirty="0"/>
              <a:t>The spread of our message</a:t>
            </a:r>
          </a:p>
          <a:p>
            <a:pPr>
              <a:buAutoNum type="alphaLcParenR"/>
            </a:pPr>
            <a:r>
              <a:rPr lang="en-US" sz="2600" dirty="0"/>
              <a:t>The likelihood of converting a potential customer</a:t>
            </a:r>
          </a:p>
          <a:p>
            <a:pPr>
              <a:buAutoNum type="alphaLcParenR"/>
            </a:pPr>
            <a:endParaRPr lang="en-US" sz="2600" dirty="0"/>
          </a:p>
          <a:p>
            <a:pPr marL="0" indent="0">
              <a:buNone/>
            </a:pPr>
            <a:r>
              <a:rPr lang="en-US" sz="2600" dirty="0"/>
              <a:t>It depends on your goals!</a:t>
            </a:r>
          </a:p>
          <a:p>
            <a:pPr marL="0" indent="0">
              <a:buNone/>
            </a:pPr>
            <a:endParaRPr lang="en-US" dirty="0"/>
          </a:p>
        </p:txBody>
      </p:sp>
    </p:spTree>
    <p:extLst>
      <p:ext uri="{BB962C8B-B14F-4D97-AF65-F5344CB8AC3E}">
        <p14:creationId xmlns:p14="http://schemas.microsoft.com/office/powerpoint/2010/main" val="424879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Core Principal : Add Value!</a:t>
            </a:r>
          </a:p>
        </p:txBody>
      </p:sp>
      <p:sp>
        <p:nvSpPr>
          <p:cNvPr id="3" name="Content Placeholder 2"/>
          <p:cNvSpPr>
            <a:spLocks noGrp="1"/>
          </p:cNvSpPr>
          <p:nvPr>
            <p:ph idx="1"/>
          </p:nvPr>
        </p:nvSpPr>
        <p:spPr/>
        <p:txBody>
          <a:bodyPr/>
          <a:lstStyle/>
          <a:p>
            <a:pPr marL="0" indent="0">
              <a:buNone/>
            </a:pPr>
            <a:r>
              <a:rPr lang="en-US" dirty="0"/>
              <a:t>To do this, you need to answer:</a:t>
            </a:r>
          </a:p>
          <a:p>
            <a:r>
              <a:rPr lang="en-US" dirty="0"/>
              <a:t>For better owned: Who is your target? What does that target see as value?</a:t>
            </a:r>
          </a:p>
          <a:p>
            <a:endParaRPr lang="en-US" dirty="0"/>
          </a:p>
          <a:p>
            <a:r>
              <a:rPr lang="en-US" dirty="0"/>
              <a:t>For better earned: Who is your 3</a:t>
            </a:r>
            <a:r>
              <a:rPr lang="en-US" baseline="30000" dirty="0"/>
              <a:t>rd</a:t>
            </a:r>
            <a:r>
              <a:rPr lang="en-US" dirty="0"/>
              <a:t> Party’s target? What does that target see as value? </a:t>
            </a:r>
          </a:p>
          <a:p>
            <a:pPr marL="0" indent="0">
              <a:buNone/>
            </a:pPr>
            <a:endParaRPr lang="en-US" dirty="0"/>
          </a:p>
        </p:txBody>
      </p:sp>
    </p:spTree>
    <p:extLst>
      <p:ext uri="{BB962C8B-B14F-4D97-AF65-F5344CB8AC3E}">
        <p14:creationId xmlns:p14="http://schemas.microsoft.com/office/powerpoint/2010/main" val="363748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Newsletter</a:t>
            </a:r>
          </a:p>
          <a:p>
            <a:r>
              <a:rPr lang="en-US" dirty="0"/>
              <a:t>Blogs</a:t>
            </a:r>
          </a:p>
          <a:p>
            <a:r>
              <a:rPr lang="en-US" dirty="0"/>
              <a:t>Collaterals</a:t>
            </a:r>
          </a:p>
          <a:p>
            <a:r>
              <a:rPr lang="en-US" dirty="0"/>
              <a:t>Events</a:t>
            </a:r>
          </a:p>
          <a:p>
            <a:r>
              <a:rPr lang="en-US" dirty="0"/>
              <a:t>Media Interviews</a:t>
            </a:r>
          </a:p>
          <a:p>
            <a:r>
              <a:rPr lang="en-US" dirty="0"/>
              <a:t>Promo Swops</a:t>
            </a:r>
          </a:p>
          <a:p>
            <a:r>
              <a:rPr lang="en-US" dirty="0"/>
              <a:t>Always Ask Questions</a:t>
            </a:r>
          </a:p>
          <a:p>
            <a:endParaRPr lang="en-US" dirty="0"/>
          </a:p>
        </p:txBody>
      </p:sp>
    </p:spTree>
    <p:extLst>
      <p:ext uri="{BB962C8B-B14F-4D97-AF65-F5344CB8AC3E}">
        <p14:creationId xmlns:p14="http://schemas.microsoft.com/office/powerpoint/2010/main" val="218340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Newsletter</a:t>
            </a:r>
          </a:p>
        </p:txBody>
      </p:sp>
      <p:pic>
        <p:nvPicPr>
          <p:cNvPr id="4" name="Picture 3" descr="Screen Shot 2018-10-19 at 5.03.14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3951" y="1617099"/>
            <a:ext cx="6446873" cy="4744806"/>
          </a:xfrm>
          <a:prstGeom prst="rect">
            <a:avLst/>
          </a:prstGeom>
        </p:spPr>
      </p:pic>
    </p:spTree>
    <p:extLst>
      <p:ext uri="{BB962C8B-B14F-4D97-AF65-F5344CB8AC3E}">
        <p14:creationId xmlns:p14="http://schemas.microsoft.com/office/powerpoint/2010/main" val="266440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Blogs</a:t>
            </a:r>
          </a:p>
        </p:txBody>
      </p:sp>
      <p:pic>
        <p:nvPicPr>
          <p:cNvPr id="4" name="Picture 3" descr="Screen Shot 2018-10-19 at 5.49.46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46344"/>
            <a:ext cx="9144000" cy="4694124"/>
          </a:xfrm>
          <a:prstGeom prst="rect">
            <a:avLst/>
          </a:prstGeom>
        </p:spPr>
      </p:pic>
    </p:spTree>
    <p:extLst>
      <p:ext uri="{BB962C8B-B14F-4D97-AF65-F5344CB8AC3E}">
        <p14:creationId xmlns:p14="http://schemas.microsoft.com/office/powerpoint/2010/main" val="373803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Collaterals</a:t>
            </a:r>
          </a:p>
        </p:txBody>
      </p:sp>
      <p:pic>
        <p:nvPicPr>
          <p:cNvPr id="4" name="Picture 3" descr="Tshirt-sale (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370" y="2126087"/>
            <a:ext cx="3848348" cy="3848348"/>
          </a:xfrm>
          <a:prstGeom prst="rect">
            <a:avLst/>
          </a:prstGeom>
        </p:spPr>
      </p:pic>
      <p:pic>
        <p:nvPicPr>
          <p:cNvPr id="5" name="Picture 4" descr="Screen Shot 2018-10-23 at 9.01.38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5441" y="2126087"/>
            <a:ext cx="3833988" cy="3848348"/>
          </a:xfrm>
          <a:prstGeom prst="rect">
            <a:avLst/>
          </a:prstGeom>
        </p:spPr>
      </p:pic>
    </p:spTree>
    <p:extLst>
      <p:ext uri="{BB962C8B-B14F-4D97-AF65-F5344CB8AC3E}">
        <p14:creationId xmlns:p14="http://schemas.microsoft.com/office/powerpoint/2010/main" val="301353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a:t>
            </a:r>
          </a:p>
        </p:txBody>
      </p:sp>
      <p:pic>
        <p:nvPicPr>
          <p:cNvPr id="5" name="Picture 4" descr="GC Photo Redza Food Tech Wednesda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8816" y="1836162"/>
            <a:ext cx="6932205" cy="4621470"/>
          </a:xfrm>
          <a:prstGeom prst="rect">
            <a:avLst/>
          </a:prstGeom>
        </p:spPr>
      </p:pic>
    </p:spTree>
    <p:extLst>
      <p:ext uri="{BB962C8B-B14F-4D97-AF65-F5344CB8AC3E}">
        <p14:creationId xmlns:p14="http://schemas.microsoft.com/office/powerpoint/2010/main" val="70348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Interview</a:t>
            </a:r>
          </a:p>
        </p:txBody>
      </p:sp>
      <p:pic>
        <p:nvPicPr>
          <p:cNvPr id="7" name="Picture 6" descr="Screen Shot 2018-10-23 at 9.04.1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2571" y="1808551"/>
            <a:ext cx="6790006" cy="4955166"/>
          </a:xfrm>
          <a:prstGeom prst="rect">
            <a:avLst/>
          </a:prstGeom>
        </p:spPr>
      </p:pic>
    </p:spTree>
    <p:extLst>
      <p:ext uri="{BB962C8B-B14F-4D97-AF65-F5344CB8AC3E}">
        <p14:creationId xmlns:p14="http://schemas.microsoft.com/office/powerpoint/2010/main" val="134799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 Swops</a:t>
            </a:r>
          </a:p>
        </p:txBody>
      </p:sp>
      <p:pic>
        <p:nvPicPr>
          <p:cNvPr id="3" name="Picture 2" descr="GCxPich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584" y="2247123"/>
            <a:ext cx="3810144" cy="3810144"/>
          </a:xfrm>
          <a:prstGeom prst="rect">
            <a:avLst/>
          </a:prstGeom>
        </p:spPr>
      </p:pic>
      <p:pic>
        <p:nvPicPr>
          <p:cNvPr id="6" name="Picture 5" descr="Screen Shot 2018-10-23 at 9.00.3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1595" y="2219511"/>
            <a:ext cx="3868839" cy="3840340"/>
          </a:xfrm>
          <a:prstGeom prst="rect">
            <a:avLst/>
          </a:prstGeom>
        </p:spPr>
      </p:pic>
    </p:spTree>
    <p:extLst>
      <p:ext uri="{BB962C8B-B14F-4D97-AF65-F5344CB8AC3E}">
        <p14:creationId xmlns:p14="http://schemas.microsoft.com/office/powerpoint/2010/main" val="219101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&amp; Grants</a:t>
            </a:r>
          </a:p>
        </p:txBody>
      </p:sp>
      <p:pic>
        <p:nvPicPr>
          <p:cNvPr id="4" name="Picture 3" descr="3. Crad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8830" y="4444743"/>
            <a:ext cx="1801956" cy="549377"/>
          </a:xfrm>
          <a:prstGeom prst="rect">
            <a:avLst/>
          </a:prstGeom>
        </p:spPr>
      </p:pic>
      <p:pic>
        <p:nvPicPr>
          <p:cNvPr id="5" name="Picture 4" descr="8. TERAJU.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4559" y="5623161"/>
            <a:ext cx="1686464" cy="455801"/>
          </a:xfrm>
          <a:prstGeom prst="rect">
            <a:avLst/>
          </a:prstGeom>
        </p:spPr>
      </p:pic>
      <p:pic>
        <p:nvPicPr>
          <p:cNvPr id="6" name="Picture 5" descr="press_release_09122016_0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1574" y="1916050"/>
            <a:ext cx="6350000" cy="4241800"/>
          </a:xfrm>
          <a:prstGeom prst="rect">
            <a:avLst/>
          </a:prstGeom>
        </p:spPr>
      </p:pic>
      <p:pic>
        <p:nvPicPr>
          <p:cNvPr id="8" name="Picture 7" descr="logo_5589361339ab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1224" y="3350124"/>
            <a:ext cx="1979459" cy="462003"/>
          </a:xfrm>
          <a:prstGeom prst="rect">
            <a:avLst/>
          </a:prstGeom>
        </p:spPr>
      </p:pic>
      <p:pic>
        <p:nvPicPr>
          <p:cNvPr id="9" name="Picture 8" descr="27ac4941fc33207c84c579599a43ab5f.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9972" y="1417638"/>
            <a:ext cx="2240474" cy="2240474"/>
          </a:xfrm>
          <a:prstGeom prst="rect">
            <a:avLst/>
          </a:prstGeom>
        </p:spPr>
      </p:pic>
    </p:spTree>
    <p:extLst>
      <p:ext uri="{BB962C8B-B14F-4D97-AF65-F5344CB8AC3E}">
        <p14:creationId xmlns:p14="http://schemas.microsoft.com/office/powerpoint/2010/main" val="7673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799" cy="1143000"/>
          </a:xfrm>
        </p:spPr>
        <p:txBody>
          <a:bodyPr/>
          <a:lstStyle/>
          <a:p>
            <a:r>
              <a:rPr lang="en-GB" dirty="0">
                <a:latin typeface="Century Gothic" panose="020B0502020202020204" pitchFamily="34" charset="0"/>
              </a:rPr>
              <a:t>Overview</a:t>
            </a:r>
          </a:p>
        </p:txBody>
      </p:sp>
      <p:sp>
        <p:nvSpPr>
          <p:cNvPr id="3" name="Content Placeholder 2"/>
          <p:cNvSpPr>
            <a:spLocks noGrp="1"/>
          </p:cNvSpPr>
          <p:nvPr>
            <p:ph idx="1"/>
          </p:nvPr>
        </p:nvSpPr>
        <p:spPr>
          <a:xfrm>
            <a:off x="457200" y="1600200"/>
            <a:ext cx="7924799" cy="4525963"/>
          </a:xfrm>
        </p:spPr>
        <p:txBody>
          <a:bodyPr/>
          <a:lstStyle/>
          <a:p>
            <a:pPr marL="0" indent="0">
              <a:buNone/>
            </a:pPr>
            <a:r>
              <a:rPr lang="en-GB" b="1" dirty="0"/>
              <a:t>First session by Vivian Lines</a:t>
            </a:r>
            <a:endParaRPr lang="en-US" b="1" dirty="0"/>
          </a:p>
          <a:p>
            <a:pPr marL="514350" indent="-514350">
              <a:buFont typeface="+mj-lt"/>
              <a:buAutoNum type="arabicPeriod"/>
            </a:pPr>
            <a:r>
              <a:rPr lang="en-US" dirty="0">
                <a:latin typeface="Century Gothic" panose="020B0502020202020204" pitchFamily="34" charset="0"/>
              </a:rPr>
              <a:t>Source Money</a:t>
            </a:r>
          </a:p>
          <a:p>
            <a:pPr marL="514350" indent="-514350">
              <a:buFont typeface="+mj-lt"/>
              <a:buAutoNum type="arabicPeriod"/>
            </a:pPr>
            <a:r>
              <a:rPr lang="en-US" dirty="0"/>
              <a:t>Save Money</a:t>
            </a:r>
          </a:p>
          <a:p>
            <a:pPr marL="514350" indent="-514350">
              <a:buFont typeface="+mj-lt"/>
              <a:buAutoNum type="arabicPeriod"/>
            </a:pPr>
            <a:r>
              <a:rPr lang="en-US" dirty="0">
                <a:latin typeface="Century Gothic" panose="020B0502020202020204" pitchFamily="34" charset="0"/>
              </a:rPr>
              <a:t>Run Your Enterprise</a:t>
            </a:r>
          </a:p>
          <a:p>
            <a:pPr marL="514350" indent="-514350">
              <a:buFont typeface="+mj-lt"/>
              <a:buAutoNum type="arabicPeriod"/>
            </a:pPr>
            <a:r>
              <a:rPr lang="en-US" dirty="0"/>
              <a:t>Be Better Known</a:t>
            </a:r>
          </a:p>
          <a:p>
            <a:pPr marL="514350" indent="-514350">
              <a:buFont typeface="+mj-lt"/>
              <a:buAutoNum type="arabicPeriod"/>
            </a:pPr>
            <a:r>
              <a:rPr lang="en-US" dirty="0"/>
              <a:t>Awards and Grants</a:t>
            </a:r>
            <a:endParaRPr lang="en-US" dirty="0">
              <a:latin typeface="Century Gothic" panose="020B0502020202020204" pitchFamily="34" charset="0"/>
            </a:endParaRPr>
          </a:p>
        </p:txBody>
      </p:sp>
      <p:pic>
        <p:nvPicPr>
          <p:cNvPr id="4" name="Picture 3" descr="circle.png"/>
          <p:cNvPicPr>
            <a:picLocks noChangeAspect="1"/>
          </p:cNvPicPr>
          <p:nvPr/>
        </p:nvPicPr>
        <p:blipFill rotWithShape="1">
          <a:blip r:embed="rId2" cstate="email">
            <a:extLst>
              <a:ext uri="{28A0092B-C50C-407E-A947-70E740481C1C}">
                <a14:useLocalDpi xmlns:a14="http://schemas.microsoft.com/office/drawing/2010/main"/>
              </a:ext>
            </a:extLst>
          </a:blip>
          <a:srcRect l="-2452"/>
          <a:stretch/>
        </p:blipFill>
        <p:spPr>
          <a:xfrm>
            <a:off x="7644984" y="0"/>
            <a:ext cx="1512385" cy="1619164"/>
          </a:xfrm>
          <a:prstGeom prst="rect">
            <a:avLst/>
          </a:prstGeom>
        </p:spPr>
      </p:pic>
    </p:spTree>
    <p:extLst>
      <p:ext uri="{BB962C8B-B14F-4D97-AF65-F5344CB8AC3E}">
        <p14:creationId xmlns:p14="http://schemas.microsoft.com/office/powerpoint/2010/main" val="102249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3546212" cy="1143000"/>
          </a:xfrm>
        </p:spPr>
        <p:txBody>
          <a:bodyPr>
            <a:normAutofit/>
          </a:bodyPr>
          <a:lstStyle/>
          <a:p>
            <a:r>
              <a:rPr lang="en-US" dirty="0"/>
              <a:t>Owned Media</a:t>
            </a:r>
            <a:br>
              <a:rPr lang="en-US" dirty="0"/>
            </a:br>
            <a:r>
              <a:rPr lang="en-US" sz="2400" dirty="0"/>
              <a:t>Cost : </a:t>
            </a:r>
            <a:r>
              <a:rPr lang="en-US" sz="2400" b="1" dirty="0">
                <a:solidFill>
                  <a:srgbClr val="38C16F"/>
                </a:solidFill>
              </a:rPr>
              <a:t>Time &amp; Sweat</a:t>
            </a:r>
          </a:p>
        </p:txBody>
      </p:sp>
      <p:sp>
        <p:nvSpPr>
          <p:cNvPr id="4" name="Rectangle 3"/>
          <p:cNvSpPr/>
          <p:nvPr/>
        </p:nvSpPr>
        <p:spPr>
          <a:xfrm>
            <a:off x="246743" y="1541890"/>
            <a:ext cx="8650514" cy="5065554"/>
          </a:xfrm>
          <a:prstGeom prst="rect">
            <a:avLst/>
          </a:prstGeom>
          <a:noFill/>
        </p:spPr>
        <p:txBody>
          <a:bodyPr wrap="square">
            <a:spAutoFit/>
          </a:bodyPr>
          <a:lstStyle/>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phonebook, email list </a:t>
            </a:r>
            <a:r>
              <a:rPr lang="en-US" dirty="0">
                <a:solidFill>
                  <a:srgbClr val="000000"/>
                </a:solidFill>
                <a:latin typeface="Raleway" panose="020B0003030101060003" pitchFamily="34" charset="0"/>
              </a:rPr>
              <a:t>and </a:t>
            </a:r>
            <a:r>
              <a:rPr lang="en-US" dirty="0">
                <a:solidFill>
                  <a:srgbClr val="38C16F"/>
                </a:solidFill>
                <a:latin typeface="Raleway" panose="020B0003030101060003" pitchFamily="34" charset="0"/>
              </a:rPr>
              <a:t>social media followers </a:t>
            </a:r>
            <a:r>
              <a:rPr lang="en-US" dirty="0">
                <a:solidFill>
                  <a:srgbClr val="000000"/>
                </a:solidFill>
                <a:latin typeface="Raleway" panose="020B0003030101060003" pitchFamily="34" charset="0"/>
              </a:rPr>
              <a:t>(friends &amp; family).</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Put your knowledge/experience into a </a:t>
            </a:r>
            <a:r>
              <a:rPr lang="en-US" dirty="0">
                <a:solidFill>
                  <a:srgbClr val="38C16F"/>
                </a:solidFill>
                <a:latin typeface="Raleway" panose="020B0003030101060003" pitchFamily="34" charset="0"/>
              </a:rPr>
              <a:t>blog, whitepaper, e-book, infographic or </a:t>
            </a:r>
            <a:r>
              <a:rPr lang="en-US" dirty="0" err="1">
                <a:solidFill>
                  <a:srgbClr val="38C16F"/>
                </a:solidFill>
                <a:latin typeface="Raleway" panose="020B0003030101060003" pitchFamily="34" charset="0"/>
              </a:rPr>
              <a:t>slideshare</a:t>
            </a:r>
            <a:r>
              <a:rPr lang="en-US" dirty="0">
                <a:solidFill>
                  <a:srgbClr val="38C16F"/>
                </a:solidFill>
                <a:latin typeface="Raleway" panose="020B0003030101060003" pitchFamily="34" charset="0"/>
              </a:rPr>
              <a:t> </a:t>
            </a:r>
            <a:r>
              <a:rPr lang="en-US" dirty="0">
                <a:solidFill>
                  <a:srgbClr val="000000"/>
                </a:solidFill>
                <a:latin typeface="Raleway" panose="020B0003030101060003" pitchFamily="34" charset="0"/>
              </a:rPr>
              <a:t>for people to find you.</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company website </a:t>
            </a:r>
            <a:r>
              <a:rPr lang="en-US" dirty="0">
                <a:solidFill>
                  <a:srgbClr val="000000"/>
                </a:solidFill>
                <a:latin typeface="Raleway" panose="020B0003030101060003" pitchFamily="34" charset="0"/>
              </a:rPr>
              <a:t>and </a:t>
            </a:r>
            <a:r>
              <a:rPr lang="en-US" dirty="0">
                <a:solidFill>
                  <a:srgbClr val="38C16F"/>
                </a:solidFill>
                <a:latin typeface="Raleway" panose="020B0003030101060003" pitchFamily="34" charset="0"/>
              </a:rPr>
              <a:t>social media</a:t>
            </a:r>
            <a:r>
              <a:rPr lang="en-US" dirty="0">
                <a:solidFill>
                  <a:srgbClr val="000000"/>
                </a:solidFill>
                <a:latin typeface="Raleway" panose="020B0003030101060003" pitchFamily="34" charset="0"/>
              </a:rPr>
              <a:t>. Write well, make it shareable and ask people to help.</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physical space </a:t>
            </a:r>
            <a:r>
              <a:rPr lang="en-US" dirty="0">
                <a:solidFill>
                  <a:srgbClr val="000000"/>
                </a:solidFill>
                <a:latin typeface="Raleway" panose="020B0003030101060003" pitchFamily="34" charset="0"/>
              </a:rPr>
              <a:t>and </a:t>
            </a:r>
            <a:r>
              <a:rPr lang="en-US" dirty="0">
                <a:solidFill>
                  <a:srgbClr val="38C16F"/>
                </a:solidFill>
                <a:latin typeface="Raleway" panose="020B0003030101060003" pitchFamily="34" charset="0"/>
              </a:rPr>
              <a:t>locations</a:t>
            </a:r>
            <a:r>
              <a:rPr lang="en-US" dirty="0">
                <a:solidFill>
                  <a:srgbClr val="000000"/>
                </a:solidFill>
                <a:latin typeface="Raleway" panose="020B0003030101060003" pitchFamily="34" charset="0"/>
              </a:rPr>
              <a:t> (walls, windows, counters, buildings)</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products</a:t>
            </a:r>
            <a:r>
              <a:rPr lang="en-US" dirty="0">
                <a:solidFill>
                  <a:srgbClr val="000000"/>
                </a:solidFill>
                <a:latin typeface="Raleway" panose="020B0003030101060003" pitchFamily="34" charset="0"/>
              </a:rPr>
              <a:t> (packaging, receipts, bill statements, tags, stickers)</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events</a:t>
            </a:r>
            <a:r>
              <a:rPr lang="en-US" dirty="0">
                <a:solidFill>
                  <a:srgbClr val="000000"/>
                </a:solidFill>
                <a:latin typeface="Raleway" panose="020B0003030101060003" pitchFamily="34" charset="0"/>
              </a:rPr>
              <a:t> and </a:t>
            </a:r>
            <a:r>
              <a:rPr lang="en-US" dirty="0">
                <a:solidFill>
                  <a:srgbClr val="38C16F"/>
                </a:solidFill>
                <a:latin typeface="Raleway" panose="020B0003030101060003" pitchFamily="34" charset="0"/>
              </a:rPr>
              <a:t>gatherings</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vehicles</a:t>
            </a:r>
            <a:r>
              <a:rPr lang="en-US" dirty="0">
                <a:solidFill>
                  <a:srgbClr val="000000"/>
                </a:solidFill>
                <a:latin typeface="Raleway" panose="020B0003030101060003" pitchFamily="34" charset="0"/>
              </a:rPr>
              <a:t> (Cars, Vans.. Even those of friends and family)</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employees</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a:t>
            </a:r>
            <a:r>
              <a:rPr lang="en-US" dirty="0">
                <a:solidFill>
                  <a:srgbClr val="38C16F"/>
                </a:solidFill>
                <a:latin typeface="Raleway" panose="020B0003030101060003" pitchFamily="34" charset="0"/>
              </a:rPr>
              <a:t>happy customers </a:t>
            </a:r>
            <a:r>
              <a:rPr lang="en-US" dirty="0">
                <a:solidFill>
                  <a:srgbClr val="000000"/>
                </a:solidFill>
                <a:latin typeface="Raleway" panose="020B0003030101060003" pitchFamily="34" charset="0"/>
              </a:rPr>
              <a:t>(incorporate referral)</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Your everyday communication </a:t>
            </a:r>
            <a:r>
              <a:rPr lang="en-US" dirty="0">
                <a:solidFill>
                  <a:srgbClr val="38C16F"/>
                </a:solidFill>
                <a:latin typeface="Raleway" panose="020B0003030101060003" pitchFamily="34" charset="0"/>
              </a:rPr>
              <a:t>collaterals</a:t>
            </a:r>
            <a:r>
              <a:rPr lang="en-US" dirty="0">
                <a:solidFill>
                  <a:srgbClr val="000000"/>
                </a:solidFill>
                <a:latin typeface="Raleway" panose="020B0003030101060003" pitchFamily="34" charset="0"/>
              </a:rPr>
              <a:t> (emails, letters, envelopes)</a:t>
            </a:r>
          </a:p>
          <a:p>
            <a:pPr marL="342900" indent="-342900">
              <a:lnSpc>
                <a:spcPts val="2600"/>
              </a:lnSpc>
              <a:buFont typeface="Arial" panose="020B0604020202020204" pitchFamily="34" charset="0"/>
              <a:buChar char="•"/>
            </a:pPr>
            <a:r>
              <a:rPr lang="en-US" dirty="0">
                <a:solidFill>
                  <a:srgbClr val="38C16F"/>
                </a:solidFill>
                <a:latin typeface="Raleway" panose="020B0003030101060003" pitchFamily="34" charset="0"/>
              </a:rPr>
              <a:t>You</a:t>
            </a:r>
            <a:r>
              <a:rPr lang="en-US" dirty="0">
                <a:solidFill>
                  <a:srgbClr val="000000"/>
                </a:solidFill>
                <a:latin typeface="Raleway" panose="020B0003030101060003" pitchFamily="34" charset="0"/>
              </a:rPr>
              <a:t> (apron, cap, notebook, laptop, t-shirt)</a:t>
            </a:r>
          </a:p>
          <a:p>
            <a:pPr marL="342900" indent="-342900">
              <a:lnSpc>
                <a:spcPts val="2600"/>
              </a:lnSpc>
              <a:buFont typeface="Arial" panose="020B0604020202020204" pitchFamily="34" charset="0"/>
              <a:buChar char="•"/>
            </a:pPr>
            <a:r>
              <a:rPr lang="en-US" dirty="0">
                <a:solidFill>
                  <a:srgbClr val="000000"/>
                </a:solidFill>
                <a:latin typeface="Raleway" panose="020B0003030101060003" pitchFamily="34" charset="0"/>
              </a:rPr>
              <a:t>You </a:t>
            </a:r>
            <a:r>
              <a:rPr lang="en-US" dirty="0">
                <a:solidFill>
                  <a:srgbClr val="38C16F"/>
                </a:solidFill>
                <a:latin typeface="Raleway" panose="020B0003030101060003" pitchFamily="34" charset="0"/>
              </a:rPr>
              <a:t>calling people, 1-2-1 selling, networking at events </a:t>
            </a:r>
            <a:r>
              <a:rPr lang="en-US" dirty="0">
                <a:solidFill>
                  <a:srgbClr val="000000"/>
                </a:solidFill>
                <a:latin typeface="Raleway" panose="020B0003030101060003" pitchFamily="34" charset="0"/>
              </a:rPr>
              <a:t>(invade events your customers are likely to attend)</a:t>
            </a:r>
          </a:p>
        </p:txBody>
      </p:sp>
      <p:sp>
        <p:nvSpPr>
          <p:cNvPr id="5" name="Rectangle 4"/>
          <p:cNvSpPr/>
          <p:nvPr/>
        </p:nvSpPr>
        <p:spPr>
          <a:xfrm>
            <a:off x="4196684" y="411472"/>
            <a:ext cx="3257948" cy="923330"/>
          </a:xfrm>
          <a:prstGeom prst="rect">
            <a:avLst/>
          </a:prstGeom>
        </p:spPr>
        <p:txBody>
          <a:bodyPr wrap="square">
            <a:spAutoFit/>
          </a:bodyPr>
          <a:lstStyle/>
          <a:p>
            <a:pPr algn="ctr"/>
            <a:r>
              <a:rPr lang="en-US" dirty="0">
                <a:solidFill>
                  <a:srgbClr val="38C16F"/>
                </a:solidFill>
                <a:latin typeface="Raleway" panose="020B0003030101060003" pitchFamily="34" charset="0"/>
              </a:rPr>
              <a:t>Anything you already have which can command</a:t>
            </a:r>
          </a:p>
          <a:p>
            <a:pPr algn="ctr"/>
            <a:r>
              <a:rPr lang="en-US" dirty="0">
                <a:solidFill>
                  <a:srgbClr val="38C16F"/>
                </a:solidFill>
                <a:latin typeface="Raleway" panose="020B0003030101060003" pitchFamily="34" charset="0"/>
              </a:rPr>
              <a:t>an audience. </a:t>
            </a:r>
          </a:p>
        </p:txBody>
      </p:sp>
    </p:spTree>
    <p:extLst>
      <p:ext uri="{BB962C8B-B14F-4D97-AF65-F5344CB8AC3E}">
        <p14:creationId xmlns:p14="http://schemas.microsoft.com/office/powerpoint/2010/main" val="42081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childTnLst>
                                </p:cTn>
                              </p:par>
                            </p:childTnLst>
                          </p:cTn>
                        </p:par>
                        <p:par>
                          <p:cTn id="53" fill="hold">
                            <p:stCondLst>
                              <p:cond delay="0"/>
                            </p:stCondLst>
                            <p:childTnLst>
                              <p:par>
                                <p:cTn id="54" presetID="1" presetClass="exit" presetSubtype="0" fill="hold" nodeType="afterEffect">
                                  <p:stCondLst>
                                    <p:cond delay="0"/>
                                  </p:stCondLst>
                                  <p:childTnLst>
                                    <p:set>
                                      <p:cBhvr>
                                        <p:cTn id="55" dur="1" fill="hold">
                                          <p:stCondLst>
                                            <p:cond delay="0"/>
                                          </p:stCondLst>
                                        </p:cTn>
                                        <p:tgtEl>
                                          <p:spTgt spid="4">
                                            <p:txEl>
                                              <p:pRg st="6" end="6"/>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childTnLst>
                                </p:cTn>
                              </p:par>
                            </p:childTnLst>
                          </p:cTn>
                        </p:par>
                        <p:par>
                          <p:cTn id="60" fill="hold">
                            <p:stCondLst>
                              <p:cond delay="0"/>
                            </p:stCondLst>
                            <p:childTnLst>
                              <p:par>
                                <p:cTn id="61" presetID="1" presetClass="exit" presetSubtype="0" fill="hold" nodeType="afterEffect">
                                  <p:stCondLst>
                                    <p:cond delay="0"/>
                                  </p:stCondLst>
                                  <p:childTnLst>
                                    <p:set>
                                      <p:cBhvr>
                                        <p:cTn id="62" dur="1" fill="hold">
                                          <p:stCondLst>
                                            <p:cond delay="0"/>
                                          </p:stCondLst>
                                        </p:cTn>
                                        <p:tgtEl>
                                          <p:spTgt spid="4">
                                            <p:txEl>
                                              <p:pRg st="7" end="7"/>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childTnLst>
                                </p:cTn>
                              </p:par>
                            </p:childTnLst>
                          </p:cTn>
                        </p:par>
                        <p:par>
                          <p:cTn id="67" fill="hold">
                            <p:stCondLst>
                              <p:cond delay="0"/>
                            </p:stCondLst>
                            <p:childTnLst>
                              <p:par>
                                <p:cTn id="68" presetID="1" presetClass="exit" presetSubtype="0" fill="hold" nodeType="afterEffect">
                                  <p:stCondLst>
                                    <p:cond delay="0"/>
                                  </p:stCondLst>
                                  <p:childTnLst>
                                    <p:set>
                                      <p:cBhvr>
                                        <p:cTn id="69" dur="1" fill="hold">
                                          <p:stCondLst>
                                            <p:cond delay="0"/>
                                          </p:stCondLst>
                                        </p:cTn>
                                        <p:tgtEl>
                                          <p:spTgt spid="4">
                                            <p:txEl>
                                              <p:pRg st="8" end="8"/>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0" end="10"/>
                                            </p:txEl>
                                          </p:spTgt>
                                        </p:tgtEl>
                                        <p:attrNameLst>
                                          <p:attrName>style.visibility</p:attrName>
                                        </p:attrNameLst>
                                      </p:cBhvr>
                                      <p:to>
                                        <p:strVal val="visible"/>
                                      </p:to>
                                    </p:set>
                                  </p:childTnLst>
                                </p:cTn>
                              </p:par>
                            </p:childTnLst>
                          </p:cTn>
                        </p:par>
                        <p:par>
                          <p:cTn id="74" fill="hold">
                            <p:stCondLst>
                              <p:cond delay="0"/>
                            </p:stCondLst>
                            <p:childTnLst>
                              <p:par>
                                <p:cTn id="75" presetID="1" presetClass="exit" presetSubtype="0" fill="hold" nodeType="afterEffect">
                                  <p:stCondLst>
                                    <p:cond delay="0"/>
                                  </p:stCondLst>
                                  <p:childTnLst>
                                    <p:set>
                                      <p:cBhvr>
                                        <p:cTn id="76" dur="1" fill="hold">
                                          <p:stCondLst>
                                            <p:cond delay="0"/>
                                          </p:stCondLst>
                                        </p:cTn>
                                        <p:tgtEl>
                                          <p:spTgt spid="4">
                                            <p:txEl>
                                              <p:pRg st="9" end="9"/>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childTnLst>
                                </p:cTn>
                              </p:par>
                            </p:childTnLst>
                          </p:cTn>
                        </p:par>
                        <p:par>
                          <p:cTn id="81" fill="hold">
                            <p:stCondLst>
                              <p:cond delay="0"/>
                            </p:stCondLst>
                            <p:childTnLst>
                              <p:par>
                                <p:cTn id="82" presetID="1" presetClass="exit" presetSubtype="0" fill="hold" nodeType="afterEffect">
                                  <p:stCondLst>
                                    <p:cond delay="0"/>
                                  </p:stCondLst>
                                  <p:childTnLst>
                                    <p:set>
                                      <p:cBhvr>
                                        <p:cTn id="83" dur="1" fill="hold">
                                          <p:stCondLst>
                                            <p:cond delay="0"/>
                                          </p:stCondLst>
                                        </p:cTn>
                                        <p:tgtEl>
                                          <p:spTgt spid="4">
                                            <p:txEl>
                                              <p:pRg st="10" end="1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4">
                                            <p:txEl>
                                              <p:pRg st="0" end="0"/>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4">
                                            <p:txEl>
                                              <p:pRg st="1" end="1"/>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
                                            <p:txEl>
                                              <p:pRg st="2" end="2"/>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
                                            <p:txEl>
                                              <p:pRg st="3" end="3"/>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
                                            <p:txEl>
                                              <p:pRg st="4" end="4"/>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
                                            <p:txEl>
                                              <p:pRg st="5" end="5"/>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
                                            <p:txEl>
                                              <p:pRg st="6" end="6"/>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
                                            <p:txEl>
                                              <p:pRg st="9" end="9"/>
                                            </p:txEl>
                                          </p:spTgt>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
                                            <p:txEl>
                                              <p:pRg st="10" end="10"/>
                                            </p:txEl>
                                          </p:spTgt>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3546212" cy="1143000"/>
          </a:xfrm>
        </p:spPr>
        <p:txBody>
          <a:bodyPr>
            <a:normAutofit/>
          </a:bodyPr>
          <a:lstStyle/>
          <a:p>
            <a:r>
              <a:rPr lang="en-US" dirty="0"/>
              <a:t>Earned Media</a:t>
            </a:r>
            <a:br>
              <a:rPr lang="en-US" dirty="0"/>
            </a:br>
            <a:r>
              <a:rPr lang="en-US" sz="2400" dirty="0"/>
              <a:t>Cost : </a:t>
            </a:r>
            <a:r>
              <a:rPr lang="en-US" sz="2400" b="1" dirty="0">
                <a:solidFill>
                  <a:srgbClr val="38C16F"/>
                </a:solidFill>
              </a:rPr>
              <a:t>Charm</a:t>
            </a:r>
          </a:p>
        </p:txBody>
      </p:sp>
      <p:sp>
        <p:nvSpPr>
          <p:cNvPr id="5" name="Rectangle 4"/>
          <p:cNvSpPr/>
          <p:nvPr/>
        </p:nvSpPr>
        <p:spPr>
          <a:xfrm>
            <a:off x="4417561" y="411472"/>
            <a:ext cx="2981848" cy="923330"/>
          </a:xfrm>
          <a:prstGeom prst="rect">
            <a:avLst/>
          </a:prstGeom>
        </p:spPr>
        <p:txBody>
          <a:bodyPr wrap="square">
            <a:spAutoFit/>
          </a:bodyPr>
          <a:lstStyle/>
          <a:p>
            <a:pPr algn="ctr"/>
            <a:r>
              <a:rPr lang="en-MY" dirty="0">
                <a:solidFill>
                  <a:srgbClr val="38C16F"/>
                </a:solidFill>
                <a:latin typeface="Raleway" panose="020B0003030101060003" pitchFamily="34" charset="0"/>
              </a:rPr>
              <a:t>Any third party mentions you can get without paying.</a:t>
            </a:r>
            <a:endParaRPr lang="en-US" dirty="0">
              <a:solidFill>
                <a:srgbClr val="38C16F"/>
              </a:solidFill>
              <a:latin typeface="Raleway" panose="020B0003030101060003" pitchFamily="34" charset="0"/>
            </a:endParaRPr>
          </a:p>
        </p:txBody>
      </p:sp>
      <p:sp>
        <p:nvSpPr>
          <p:cNvPr id="6" name="Rectangle 5"/>
          <p:cNvSpPr/>
          <p:nvPr/>
        </p:nvSpPr>
        <p:spPr>
          <a:xfrm>
            <a:off x="246743" y="1353014"/>
            <a:ext cx="8650514" cy="4760278"/>
          </a:xfrm>
          <a:prstGeom prst="rect">
            <a:avLst/>
          </a:prstGeom>
        </p:spPr>
        <p:txBody>
          <a:bodyPr wrap="square">
            <a:spAutoFit/>
          </a:bodyPr>
          <a:lstStyle/>
          <a:p>
            <a:pPr marL="285750" indent="-285750">
              <a:lnSpc>
                <a:spcPts val="2600"/>
              </a:lnSpc>
              <a:buFont typeface="Arial" panose="020B0604020202020204" pitchFamily="34" charset="0"/>
              <a:buChar char="•"/>
            </a:pPr>
            <a:r>
              <a:rPr lang="en-US" dirty="0">
                <a:solidFill>
                  <a:srgbClr val="38C16F"/>
                </a:solidFill>
                <a:latin typeface="Raleway" panose="020B0003030101060003" pitchFamily="34" charset="0"/>
              </a:rPr>
              <a:t>Press Release for Media </a:t>
            </a:r>
            <a:r>
              <a:rPr lang="en-US" dirty="0">
                <a:latin typeface="Raleway" panose="020B0003030101060003" pitchFamily="34" charset="0"/>
              </a:rPr>
              <a:t>(downloadable from your website or sent to them)</a:t>
            </a:r>
          </a:p>
          <a:p>
            <a:pPr marL="285750" indent="-285750">
              <a:lnSpc>
                <a:spcPts val="2600"/>
              </a:lnSpc>
              <a:buFont typeface="Arial" panose="020B0604020202020204" pitchFamily="34" charset="0"/>
              <a:buChar char="•"/>
            </a:pPr>
            <a:r>
              <a:rPr lang="en-US" dirty="0">
                <a:solidFill>
                  <a:srgbClr val="38C16F"/>
                </a:solidFill>
                <a:latin typeface="Raleway" panose="020B0003030101060003" pitchFamily="34" charset="0"/>
              </a:rPr>
              <a:t>Media interviews </a:t>
            </a:r>
            <a:r>
              <a:rPr lang="en-US" dirty="0">
                <a:latin typeface="Raleway" panose="020B0003030101060003" pitchFamily="34" charset="0"/>
              </a:rPr>
              <a:t>(Have a compelling story, be open and inviting)</a:t>
            </a:r>
          </a:p>
          <a:p>
            <a:pPr marL="285750" indent="-285750">
              <a:lnSpc>
                <a:spcPts val="2600"/>
              </a:lnSpc>
              <a:buFont typeface="Arial" panose="020B0604020202020204" pitchFamily="34" charset="0"/>
              <a:buChar char="•"/>
            </a:pPr>
            <a:r>
              <a:rPr lang="en-US" dirty="0">
                <a:solidFill>
                  <a:srgbClr val="38C16F"/>
                </a:solidFill>
                <a:latin typeface="Raleway" panose="020B0003030101060003" pitchFamily="34" charset="0"/>
              </a:rPr>
              <a:t>KOL’s</a:t>
            </a:r>
            <a:r>
              <a:rPr lang="en-US" dirty="0">
                <a:latin typeface="Raleway" panose="020B0003030101060003" pitchFamily="34" charset="0"/>
              </a:rPr>
              <a:t>  (Build relationships and favors with influencers to share a social media post or a video)</a:t>
            </a:r>
          </a:p>
          <a:p>
            <a:pPr marL="285750" indent="-285750">
              <a:lnSpc>
                <a:spcPts val="2600"/>
              </a:lnSpc>
              <a:buFont typeface="Arial" panose="020B0604020202020204" pitchFamily="34" charset="0"/>
              <a:buChar char="•"/>
            </a:pPr>
            <a:r>
              <a:rPr lang="en-US" dirty="0">
                <a:solidFill>
                  <a:srgbClr val="38C16F"/>
                </a:solidFill>
                <a:latin typeface="Raleway" panose="020B0003030101060003" pitchFamily="34" charset="0"/>
              </a:rPr>
              <a:t>Guest Blogging or Podcasts </a:t>
            </a:r>
            <a:r>
              <a:rPr lang="en-US" dirty="0">
                <a:latin typeface="Raleway" panose="020B0003030101060003" pitchFamily="34" charset="0"/>
              </a:rPr>
              <a:t>(leverage on someone else's audience)</a:t>
            </a:r>
          </a:p>
          <a:p>
            <a:pPr marL="285750" indent="-285750">
              <a:lnSpc>
                <a:spcPts val="2600"/>
              </a:lnSpc>
              <a:buFont typeface="Arial" panose="020B0604020202020204" pitchFamily="34" charset="0"/>
              <a:buChar char="•"/>
            </a:pPr>
            <a:r>
              <a:rPr lang="en-US" dirty="0">
                <a:solidFill>
                  <a:srgbClr val="38C16F"/>
                </a:solidFill>
                <a:latin typeface="Raleway" panose="020B0003030101060003" pitchFamily="34" charset="0"/>
              </a:rPr>
              <a:t>Promo swops </a:t>
            </a:r>
          </a:p>
          <a:p>
            <a:pPr marL="285750" indent="-285750">
              <a:lnSpc>
                <a:spcPts val="2600"/>
              </a:lnSpc>
              <a:buFont typeface="Arial" panose="020B0604020202020204" pitchFamily="34" charset="0"/>
              <a:buChar char="•"/>
            </a:pPr>
            <a:r>
              <a:rPr lang="en-US" dirty="0">
                <a:solidFill>
                  <a:srgbClr val="38C16F"/>
                </a:solidFill>
                <a:latin typeface="Raleway" panose="020B0003030101060003" pitchFamily="34" charset="0"/>
              </a:rPr>
              <a:t>App markets/Startup databases</a:t>
            </a:r>
          </a:p>
          <a:p>
            <a:pPr marL="285750" indent="-285750">
              <a:lnSpc>
                <a:spcPts val="2600"/>
              </a:lnSpc>
              <a:buFont typeface="Arial" panose="020B0604020202020204" pitchFamily="34" charset="0"/>
              <a:buChar char="•"/>
            </a:pPr>
            <a:r>
              <a:rPr lang="en-US" dirty="0">
                <a:latin typeface="Raleway" panose="020B0003030101060003" pitchFamily="34" charset="0"/>
              </a:rPr>
              <a:t>Joining as </a:t>
            </a:r>
            <a:r>
              <a:rPr lang="en-US" dirty="0">
                <a:solidFill>
                  <a:srgbClr val="38C16F"/>
                </a:solidFill>
                <a:latin typeface="Raleway" panose="020B0003030101060003" pitchFamily="34" charset="0"/>
              </a:rPr>
              <a:t>a speaker </a:t>
            </a:r>
            <a:r>
              <a:rPr lang="en-US" dirty="0">
                <a:latin typeface="Raleway" panose="020B0003030101060003" pitchFamily="34" charset="0"/>
              </a:rPr>
              <a:t>or </a:t>
            </a:r>
            <a:r>
              <a:rPr lang="en-US" dirty="0">
                <a:solidFill>
                  <a:srgbClr val="38C16F"/>
                </a:solidFill>
                <a:latin typeface="Raleway" panose="020B0003030101060003" pitchFamily="34" charset="0"/>
              </a:rPr>
              <a:t>panel member </a:t>
            </a:r>
            <a:r>
              <a:rPr lang="en-US" dirty="0">
                <a:latin typeface="Raleway" panose="020B0003030101060003" pitchFamily="34" charset="0"/>
              </a:rPr>
              <a:t>at events</a:t>
            </a:r>
          </a:p>
          <a:p>
            <a:pPr marL="285750" indent="-285750">
              <a:lnSpc>
                <a:spcPts val="2600"/>
              </a:lnSpc>
              <a:buFont typeface="Arial" panose="020B0604020202020204" pitchFamily="34" charset="0"/>
              <a:buChar char="•"/>
            </a:pPr>
            <a:r>
              <a:rPr lang="en-US" dirty="0">
                <a:latin typeface="Raleway" panose="020B0003030101060003" pitchFamily="34" charset="0"/>
              </a:rPr>
              <a:t>Enter into </a:t>
            </a:r>
            <a:r>
              <a:rPr lang="en-US" dirty="0">
                <a:solidFill>
                  <a:srgbClr val="38C16F"/>
                </a:solidFill>
                <a:latin typeface="Raleway" panose="020B0003030101060003" pitchFamily="34" charset="0"/>
              </a:rPr>
              <a:t>startup/SME business competitions</a:t>
            </a:r>
            <a:r>
              <a:rPr lang="en-US" dirty="0">
                <a:latin typeface="Raleway" panose="020B0003030101060003" pitchFamily="34" charset="0"/>
              </a:rPr>
              <a:t> (especially those that have media coverage )</a:t>
            </a:r>
          </a:p>
          <a:p>
            <a:pPr marL="285750" indent="-285750">
              <a:lnSpc>
                <a:spcPts val="2600"/>
              </a:lnSpc>
              <a:buFont typeface="Arial" panose="020B0604020202020204" pitchFamily="34" charset="0"/>
              <a:buChar char="•"/>
            </a:pPr>
            <a:r>
              <a:rPr lang="en-US" dirty="0">
                <a:latin typeface="Raleway" panose="020B0003030101060003" pitchFamily="34" charset="0"/>
              </a:rPr>
              <a:t>Become </a:t>
            </a:r>
            <a:r>
              <a:rPr lang="en-US" dirty="0">
                <a:solidFill>
                  <a:srgbClr val="38C16F"/>
                </a:solidFill>
                <a:latin typeface="Raleway" panose="020B0003030101060003" pitchFamily="34" charset="0"/>
              </a:rPr>
              <a:t>a co-organizer of an event </a:t>
            </a:r>
            <a:r>
              <a:rPr lang="en-US" dirty="0">
                <a:latin typeface="Raleway" panose="020B0003030101060003" pitchFamily="34" charset="0"/>
              </a:rPr>
              <a:t>by helping out; barter resources. (venue space, emcee, video, promotions etc.)</a:t>
            </a:r>
          </a:p>
          <a:p>
            <a:pPr marL="285750" indent="-285750">
              <a:lnSpc>
                <a:spcPts val="2600"/>
              </a:lnSpc>
              <a:buFont typeface="Arial" panose="020B0604020202020204" pitchFamily="34" charset="0"/>
              <a:buChar char="•"/>
            </a:pPr>
            <a:r>
              <a:rPr lang="en-US" dirty="0">
                <a:latin typeface="Raleway" panose="020B0003030101060003" pitchFamily="34" charset="0"/>
              </a:rPr>
              <a:t>Always </a:t>
            </a:r>
            <a:r>
              <a:rPr lang="en-US" dirty="0">
                <a:solidFill>
                  <a:srgbClr val="38C16F"/>
                </a:solidFill>
                <a:latin typeface="Raleway" panose="020B0003030101060003" pitchFamily="34" charset="0"/>
              </a:rPr>
              <a:t>ask questions at events and introduce yourself </a:t>
            </a:r>
            <a:r>
              <a:rPr lang="en-US" dirty="0">
                <a:latin typeface="Raleway" panose="020B0003030101060003" pitchFamily="34" charset="0"/>
              </a:rPr>
              <a:t>as from Company “X”</a:t>
            </a:r>
          </a:p>
          <a:p>
            <a:pPr marL="285750" indent="-285750">
              <a:lnSpc>
                <a:spcPts val="2600"/>
              </a:lnSpc>
              <a:buFont typeface="Arial" panose="020B0604020202020204" pitchFamily="34" charset="0"/>
              <a:buChar char="•"/>
            </a:pPr>
            <a:r>
              <a:rPr lang="en-US" dirty="0">
                <a:latin typeface="Raleway" panose="020B0003030101060003" pitchFamily="34" charset="0"/>
              </a:rPr>
              <a:t>Be active in </a:t>
            </a:r>
            <a:r>
              <a:rPr lang="en-US" dirty="0">
                <a:solidFill>
                  <a:srgbClr val="38C16F"/>
                </a:solidFill>
                <a:latin typeface="Raleway" panose="020B0003030101060003" pitchFamily="34" charset="0"/>
              </a:rPr>
              <a:t>online groups </a:t>
            </a:r>
            <a:r>
              <a:rPr lang="en-US" dirty="0">
                <a:latin typeface="Raleway" panose="020B0003030101060003" pitchFamily="34" charset="0"/>
              </a:rPr>
              <a:t>relevant to your target audience (FB, LinkedIn etc.)</a:t>
            </a:r>
          </a:p>
        </p:txBody>
      </p:sp>
    </p:spTree>
    <p:extLst>
      <p:ext uri="{BB962C8B-B14F-4D97-AF65-F5344CB8AC3E}">
        <p14:creationId xmlns:p14="http://schemas.microsoft.com/office/powerpoint/2010/main" val="394150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grpId="0" nodeType="afterEffect">
                                  <p:stCondLst>
                                    <p:cond delay="0"/>
                                  </p:stCondLst>
                                  <p:childTnLst>
                                    <p:set>
                                      <p:cBhvr>
                                        <p:cTn id="41"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childTnLst>
                                </p:cTn>
                              </p:par>
                            </p:childTnLst>
                          </p:cTn>
                        </p:par>
                        <p:par>
                          <p:cTn id="46" fill="hold">
                            <p:stCondLst>
                              <p:cond delay="0"/>
                            </p:stCondLst>
                            <p:childTnLst>
                              <p:par>
                                <p:cTn id="47" presetID="1" presetClass="exit" presetSubtype="0" fill="hold" grpId="0" nodeType="afterEffect">
                                  <p:stCondLst>
                                    <p:cond delay="0"/>
                                  </p:stCondLst>
                                  <p:childTnLst>
                                    <p:set>
                                      <p:cBhvr>
                                        <p:cTn id="48" dur="1" fill="hold">
                                          <p:stCondLst>
                                            <p:cond delay="0"/>
                                          </p:stCondLst>
                                        </p:cTn>
                                        <p:tgtEl>
                                          <p:spTgt spid="6">
                                            <p:txEl>
                                              <p:pRg st="5" end="5"/>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childTnLst>
                          </p:cTn>
                        </p:par>
                        <p:par>
                          <p:cTn id="53" fill="hold">
                            <p:stCondLst>
                              <p:cond delay="0"/>
                            </p:stCondLst>
                            <p:childTnLst>
                              <p:par>
                                <p:cTn id="54" presetID="1" presetClass="exit" presetSubtype="0" fill="hold" grpId="0" nodeType="afterEffect">
                                  <p:stCondLst>
                                    <p:cond delay="0"/>
                                  </p:stCondLst>
                                  <p:childTnLst>
                                    <p:set>
                                      <p:cBhvr>
                                        <p:cTn id="55" dur="1" fill="hold">
                                          <p:stCondLst>
                                            <p:cond delay="0"/>
                                          </p:stCondLst>
                                        </p:cTn>
                                        <p:tgtEl>
                                          <p:spTgt spid="6">
                                            <p:txEl>
                                              <p:pRg st="6" end="6"/>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childTnLst>
                                </p:cTn>
                              </p:par>
                            </p:childTnLst>
                          </p:cTn>
                        </p:par>
                        <p:par>
                          <p:cTn id="60" fill="hold">
                            <p:stCondLst>
                              <p:cond delay="0"/>
                            </p:stCondLst>
                            <p:childTnLst>
                              <p:par>
                                <p:cTn id="61" presetID="1" presetClass="exit" presetSubtype="0" fill="hold" grpId="0" nodeType="afterEffect">
                                  <p:stCondLst>
                                    <p:cond delay="0"/>
                                  </p:stCondLst>
                                  <p:childTnLst>
                                    <p:set>
                                      <p:cBhvr>
                                        <p:cTn id="62" dur="1" fill="hold">
                                          <p:stCondLst>
                                            <p:cond delay="0"/>
                                          </p:stCondLst>
                                        </p:cTn>
                                        <p:tgtEl>
                                          <p:spTgt spid="6">
                                            <p:txEl>
                                              <p:pRg st="7" end="7"/>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par>
                          <p:cTn id="67" fill="hold">
                            <p:stCondLst>
                              <p:cond delay="0"/>
                            </p:stCondLst>
                            <p:childTnLst>
                              <p:par>
                                <p:cTn id="68" presetID="1" presetClass="exit" presetSubtype="0" fill="hold" grpId="0" nodeType="afterEffect">
                                  <p:stCondLst>
                                    <p:cond delay="0"/>
                                  </p:stCondLst>
                                  <p:childTnLst>
                                    <p:set>
                                      <p:cBhvr>
                                        <p:cTn id="69" dur="1" fill="hold">
                                          <p:stCondLst>
                                            <p:cond delay="0"/>
                                          </p:stCondLst>
                                        </p:cTn>
                                        <p:tgtEl>
                                          <p:spTgt spid="6">
                                            <p:txEl>
                                              <p:pRg st="8" end="8"/>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10" end="10"/>
                                            </p:txEl>
                                          </p:spTgt>
                                        </p:tgtEl>
                                        <p:attrNameLst>
                                          <p:attrName>style.visibility</p:attrName>
                                        </p:attrNameLst>
                                      </p:cBhvr>
                                      <p:to>
                                        <p:strVal val="visible"/>
                                      </p:to>
                                    </p:set>
                                  </p:childTnLst>
                                </p:cTn>
                              </p:par>
                            </p:childTnLst>
                          </p:cTn>
                        </p:par>
                        <p:par>
                          <p:cTn id="74" fill="hold">
                            <p:stCondLst>
                              <p:cond delay="0"/>
                            </p:stCondLst>
                            <p:childTnLst>
                              <p:par>
                                <p:cTn id="75" presetID="1" presetClass="exit" presetSubtype="0" fill="hold" grpId="0" nodeType="afterEffect">
                                  <p:stCondLst>
                                    <p:cond delay="0"/>
                                  </p:stCondLst>
                                  <p:childTnLst>
                                    <p:set>
                                      <p:cBhvr>
                                        <p:cTn id="76" dur="1" fill="hold">
                                          <p:stCondLst>
                                            <p:cond delay="0"/>
                                          </p:stCondLst>
                                        </p:cTn>
                                        <p:tgtEl>
                                          <p:spTgt spid="6">
                                            <p:txEl>
                                              <p:pRg st="9" end="9"/>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xEl>
                                              <p:pRg st="1" end="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
                                            <p:txEl>
                                              <p:pRg st="2" end="2"/>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
                                            <p:txEl>
                                              <p:pRg st="3" end="3"/>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
                                            <p:txEl>
                                              <p:pRg st="4" end="4"/>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
                                            <p:txEl>
                                              <p:pRg st="6" end="6"/>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
                                            <p:txEl>
                                              <p:pRg st="7" end="7"/>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
                                            <p:txEl>
                                              <p:pRg st="8" end="8"/>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
                                            <p:txEl>
                                              <p:pRg st="9" end="9"/>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0" indent="0">
              <a:buNone/>
            </a:pPr>
            <a:endParaRPr lang="en-US" dirty="0"/>
          </a:p>
          <a:p>
            <a:r>
              <a:rPr lang="en-US" dirty="0"/>
              <a:t>Tools (</a:t>
            </a:r>
            <a:r>
              <a:rPr lang="en-US" dirty="0" err="1"/>
              <a:t>Maximise</a:t>
            </a:r>
            <a:r>
              <a:rPr lang="en-US" dirty="0"/>
              <a:t> Free &amp; Trial Version)</a:t>
            </a:r>
          </a:p>
          <a:p>
            <a:r>
              <a:rPr lang="en-US" dirty="0"/>
              <a:t>Owned Media (Time &amp; Sweat)</a:t>
            </a:r>
          </a:p>
          <a:p>
            <a:r>
              <a:rPr lang="en-US" dirty="0"/>
              <a:t>Earned Media (Charm)</a:t>
            </a:r>
          </a:p>
          <a:p>
            <a:r>
              <a:rPr lang="en-US" dirty="0"/>
              <a:t>Great Communication will lead to Great Marketing (Internal &amp; External)</a:t>
            </a:r>
          </a:p>
          <a:p>
            <a:endParaRPr lang="en-US" dirty="0"/>
          </a:p>
          <a:p>
            <a:endParaRPr lang="en-US" dirty="0"/>
          </a:p>
        </p:txBody>
      </p:sp>
    </p:spTree>
    <p:extLst>
      <p:ext uri="{BB962C8B-B14F-4D97-AF65-F5344CB8AC3E}">
        <p14:creationId xmlns:p14="http://schemas.microsoft.com/office/powerpoint/2010/main" val="302264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ub Cycle Logo 201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8439" y="2186498"/>
            <a:ext cx="4283651" cy="3029034"/>
          </a:xfrm>
          <a:prstGeom prst="rect">
            <a:avLst/>
          </a:prstGeom>
        </p:spPr>
      </p:pic>
      <p:sp>
        <p:nvSpPr>
          <p:cNvPr id="5" name="Rectangle 4"/>
          <p:cNvSpPr/>
          <p:nvPr/>
        </p:nvSpPr>
        <p:spPr>
          <a:xfrm>
            <a:off x="236321" y="1786131"/>
            <a:ext cx="6390015" cy="3539431"/>
          </a:xfrm>
          <a:prstGeom prst="rect">
            <a:avLst/>
          </a:prstGeom>
        </p:spPr>
        <p:txBody>
          <a:bodyPr wrap="square">
            <a:spAutoFit/>
          </a:bodyPr>
          <a:lstStyle/>
          <a:p>
            <a:r>
              <a:rPr lang="en-US" sz="2800" dirty="0">
                <a:latin typeface="Century Gothic"/>
                <a:cs typeface="Century Gothic"/>
              </a:rPr>
              <a:t>Together we can achieve </a:t>
            </a:r>
          </a:p>
          <a:p>
            <a:r>
              <a:rPr lang="en-US" sz="2800" dirty="0">
                <a:latin typeface="Century Gothic"/>
                <a:cs typeface="Century Gothic"/>
              </a:rPr>
              <a:t>the goal of #</a:t>
            </a:r>
            <a:r>
              <a:rPr lang="en-US" sz="2800" dirty="0" err="1">
                <a:latin typeface="Century Gothic"/>
                <a:cs typeface="Century Gothic"/>
              </a:rPr>
              <a:t>ZeroFoodWaste</a:t>
            </a:r>
            <a:endParaRPr lang="en-US" sz="2800" dirty="0">
              <a:latin typeface="Century Gothic"/>
              <a:cs typeface="Century Gothic"/>
            </a:endParaRPr>
          </a:p>
          <a:p>
            <a:endParaRPr lang="en-US" sz="2800" dirty="0">
              <a:latin typeface="Century Gothic"/>
              <a:cs typeface="Century Gothic"/>
            </a:endParaRPr>
          </a:p>
          <a:p>
            <a:r>
              <a:rPr lang="en-US" sz="2800" b="1" dirty="0">
                <a:solidFill>
                  <a:srgbClr val="38C16F"/>
                </a:solidFill>
                <a:latin typeface="Century Gothic"/>
                <a:cs typeface="Century Gothic"/>
              </a:rPr>
              <a:t>Questions?</a:t>
            </a:r>
          </a:p>
          <a:p>
            <a:endParaRPr lang="en-US" sz="2800" b="1" dirty="0">
              <a:solidFill>
                <a:srgbClr val="38C16F"/>
              </a:solidFill>
              <a:latin typeface="Century Gothic"/>
              <a:cs typeface="Century Gothic"/>
            </a:endParaRPr>
          </a:p>
          <a:p>
            <a:r>
              <a:rPr lang="en-US" sz="2800" b="1" dirty="0">
                <a:solidFill>
                  <a:srgbClr val="38C16F"/>
                </a:solidFill>
                <a:latin typeface="Century Gothic"/>
                <a:cs typeface="Century Gothic"/>
              </a:rPr>
              <a:t>CONTACT US</a:t>
            </a:r>
          </a:p>
          <a:p>
            <a:r>
              <a:rPr lang="en-US" sz="2800" dirty="0" err="1">
                <a:latin typeface="Century Gothic"/>
                <a:cs typeface="Century Gothic"/>
              </a:rPr>
              <a:t>redza@grubcycle.my</a:t>
            </a:r>
            <a:endParaRPr lang="en-US" sz="2800" dirty="0">
              <a:latin typeface="Century Gothic"/>
              <a:cs typeface="Century Gothic"/>
            </a:endParaRPr>
          </a:p>
          <a:p>
            <a:r>
              <a:rPr lang="en-US" sz="2800" dirty="0">
                <a:latin typeface="Century Gothic"/>
                <a:cs typeface="Century Gothic"/>
              </a:rPr>
              <a:t>+6012-2188110</a:t>
            </a:r>
          </a:p>
        </p:txBody>
      </p:sp>
    </p:spTree>
    <p:extLst>
      <p:ext uri="{BB962C8B-B14F-4D97-AF65-F5344CB8AC3E}">
        <p14:creationId xmlns:p14="http://schemas.microsoft.com/office/powerpoint/2010/main" val="357485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799" cy="1143000"/>
          </a:xfrm>
        </p:spPr>
        <p:txBody>
          <a:bodyPr/>
          <a:lstStyle/>
          <a:p>
            <a:r>
              <a:rPr lang="en-GB" dirty="0">
                <a:latin typeface="Century Gothic" panose="020B0502020202020204" pitchFamily="34" charset="0"/>
              </a:rPr>
              <a:t>Overview</a:t>
            </a:r>
          </a:p>
        </p:txBody>
      </p:sp>
      <p:sp>
        <p:nvSpPr>
          <p:cNvPr id="3" name="Content Placeholder 2"/>
          <p:cNvSpPr>
            <a:spLocks noGrp="1"/>
          </p:cNvSpPr>
          <p:nvPr>
            <p:ph idx="1"/>
          </p:nvPr>
        </p:nvSpPr>
        <p:spPr>
          <a:xfrm>
            <a:off x="457200" y="1600200"/>
            <a:ext cx="7924799" cy="4525963"/>
          </a:xfrm>
        </p:spPr>
        <p:txBody>
          <a:bodyPr/>
          <a:lstStyle/>
          <a:p>
            <a:pPr marL="0" indent="0">
              <a:buNone/>
            </a:pPr>
            <a:r>
              <a:rPr lang="en-GB" b="1" dirty="0"/>
              <a:t>Second session</a:t>
            </a:r>
            <a:endParaRPr lang="en-US" b="1" dirty="0"/>
          </a:p>
          <a:p>
            <a:pPr marL="514350" indent="-514350">
              <a:buFont typeface="+mj-lt"/>
              <a:buAutoNum type="arabicPeriod"/>
            </a:pPr>
            <a:r>
              <a:rPr lang="en-US" dirty="0">
                <a:latin typeface="Century Gothic" panose="020B0502020202020204" pitchFamily="34" charset="0"/>
              </a:rPr>
              <a:t>Owned Media</a:t>
            </a:r>
          </a:p>
          <a:p>
            <a:pPr marL="514350" indent="-514350">
              <a:buFont typeface="+mj-lt"/>
              <a:buAutoNum type="arabicPeriod"/>
            </a:pPr>
            <a:r>
              <a:rPr lang="en-US" dirty="0"/>
              <a:t>Earned Media</a:t>
            </a:r>
          </a:p>
          <a:p>
            <a:pPr marL="514350" indent="-514350">
              <a:buFont typeface="+mj-lt"/>
              <a:buAutoNum type="arabicPeriod"/>
            </a:pPr>
            <a:r>
              <a:rPr lang="en-US" dirty="0">
                <a:latin typeface="Century Gothic" panose="020B0502020202020204" pitchFamily="34" charset="0"/>
              </a:rPr>
              <a:t>Case Studies by Grub Cycle</a:t>
            </a:r>
          </a:p>
        </p:txBody>
      </p:sp>
      <p:pic>
        <p:nvPicPr>
          <p:cNvPr id="4" name="Picture 3" descr="circle.png"/>
          <p:cNvPicPr>
            <a:picLocks noChangeAspect="1"/>
          </p:cNvPicPr>
          <p:nvPr/>
        </p:nvPicPr>
        <p:blipFill rotWithShape="1">
          <a:blip r:embed="rId2" cstate="email">
            <a:extLst>
              <a:ext uri="{28A0092B-C50C-407E-A947-70E740481C1C}">
                <a14:useLocalDpi xmlns:a14="http://schemas.microsoft.com/office/drawing/2010/main"/>
              </a:ext>
            </a:extLst>
          </a:blip>
          <a:srcRect l="-2452"/>
          <a:stretch/>
        </p:blipFill>
        <p:spPr>
          <a:xfrm>
            <a:off x="7644984" y="0"/>
            <a:ext cx="1512385" cy="1619164"/>
          </a:xfrm>
          <a:prstGeom prst="rect">
            <a:avLst/>
          </a:prstGeom>
        </p:spPr>
      </p:pic>
    </p:spTree>
    <p:extLst>
      <p:ext uri="{BB962C8B-B14F-4D97-AF65-F5344CB8AC3E}">
        <p14:creationId xmlns:p14="http://schemas.microsoft.com/office/powerpoint/2010/main" val="396654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7C2C-0DAE-2E42-BEED-C0834444C90E}"/>
              </a:ext>
            </a:extLst>
          </p:cNvPr>
          <p:cNvSpPr>
            <a:spLocks noGrp="1"/>
          </p:cNvSpPr>
          <p:nvPr>
            <p:ph type="title"/>
          </p:nvPr>
        </p:nvSpPr>
        <p:spPr/>
        <p:txBody>
          <a:bodyPr/>
          <a:lstStyle/>
          <a:p>
            <a:r>
              <a:rPr lang="en-US" dirty="0"/>
              <a:t>Introduction</a:t>
            </a:r>
          </a:p>
        </p:txBody>
      </p:sp>
      <p:pic>
        <p:nvPicPr>
          <p:cNvPr id="8" name="Picture 7" descr="Screen Shot 2018-10-19 at 6.13.18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74827"/>
            <a:ext cx="9144000" cy="4071994"/>
          </a:xfrm>
          <a:prstGeom prst="rect">
            <a:avLst/>
          </a:prstGeom>
        </p:spPr>
      </p:pic>
    </p:spTree>
    <p:extLst>
      <p:ext uri="{BB962C8B-B14F-4D97-AF65-F5344CB8AC3E}">
        <p14:creationId xmlns:p14="http://schemas.microsoft.com/office/powerpoint/2010/main" val="31857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5" name="Picture 4" descr="Screen Shot 2018-10-19 at 6.14.36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33337"/>
            <a:ext cx="9144000" cy="4655259"/>
          </a:xfrm>
          <a:prstGeom prst="rect">
            <a:avLst/>
          </a:prstGeom>
        </p:spPr>
      </p:pic>
      <p:sp>
        <p:nvSpPr>
          <p:cNvPr id="6" name="Rectangle 5"/>
          <p:cNvSpPr/>
          <p:nvPr/>
        </p:nvSpPr>
        <p:spPr>
          <a:xfrm>
            <a:off x="7661702" y="6005496"/>
            <a:ext cx="1468493" cy="852504"/>
          </a:xfrm>
          <a:prstGeom prst="rect">
            <a:avLst/>
          </a:prstGeom>
          <a:solidFill>
            <a:srgbClr val="FFFFFF"/>
          </a:solidFill>
          <a:ln>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pic>
        <p:nvPicPr>
          <p:cNvPr id="7" name="Picture 6" descr="Screen Shot 2018-10-19 at 6.16.3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60394" y="6005496"/>
            <a:ext cx="1003300" cy="852504"/>
          </a:xfrm>
          <a:prstGeom prst="rect">
            <a:avLst/>
          </a:prstGeom>
        </p:spPr>
      </p:pic>
    </p:spTree>
    <p:extLst>
      <p:ext uri="{BB962C8B-B14F-4D97-AF65-F5344CB8AC3E}">
        <p14:creationId xmlns:p14="http://schemas.microsoft.com/office/powerpoint/2010/main" val="336515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7C2C-0DAE-2E42-BEED-C0834444C90E}"/>
              </a:ext>
            </a:extLst>
          </p:cNvPr>
          <p:cNvSpPr>
            <a:spLocks noGrp="1"/>
          </p:cNvSpPr>
          <p:nvPr>
            <p:ph type="title"/>
          </p:nvPr>
        </p:nvSpPr>
        <p:spPr/>
        <p:txBody>
          <a:bodyPr/>
          <a:lstStyle/>
          <a:p>
            <a:r>
              <a:rPr lang="en-US" dirty="0"/>
              <a:t>Bootstrapping</a:t>
            </a:r>
          </a:p>
        </p:txBody>
      </p:sp>
      <p:sp>
        <p:nvSpPr>
          <p:cNvPr id="3" name="Content Placeholder 2">
            <a:extLst>
              <a:ext uri="{FF2B5EF4-FFF2-40B4-BE49-F238E27FC236}">
                <a16:creationId xmlns:a16="http://schemas.microsoft.com/office/drawing/2014/main" id="{C65B1396-D888-304C-B0EA-B027FF7832C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How to achieve growth with a limited budget</a:t>
            </a:r>
          </a:p>
        </p:txBody>
      </p:sp>
    </p:spTree>
    <p:extLst>
      <p:ext uri="{BB962C8B-B14F-4D97-AF65-F5344CB8AC3E}">
        <p14:creationId xmlns:p14="http://schemas.microsoft.com/office/powerpoint/2010/main" val="327986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7C2C-0DAE-2E42-BEED-C0834444C90E}"/>
              </a:ext>
            </a:extLst>
          </p:cNvPr>
          <p:cNvSpPr>
            <a:spLocks noGrp="1"/>
          </p:cNvSpPr>
          <p:nvPr>
            <p:ph type="title"/>
          </p:nvPr>
        </p:nvSpPr>
        <p:spPr/>
        <p:txBody>
          <a:bodyPr/>
          <a:lstStyle/>
          <a:p>
            <a:r>
              <a:rPr lang="en-US" dirty="0"/>
              <a:t>Bootstrapping</a:t>
            </a:r>
          </a:p>
        </p:txBody>
      </p:sp>
      <p:sp>
        <p:nvSpPr>
          <p:cNvPr id="3" name="Content Placeholder 2">
            <a:extLst>
              <a:ext uri="{FF2B5EF4-FFF2-40B4-BE49-F238E27FC236}">
                <a16:creationId xmlns:a16="http://schemas.microsoft.com/office/drawing/2014/main" id="{C65B1396-D888-304C-B0EA-B027FF7832C1}"/>
              </a:ext>
            </a:extLst>
          </p:cNvPr>
          <p:cNvSpPr>
            <a:spLocks noGrp="1"/>
          </p:cNvSpPr>
          <p:nvPr>
            <p:ph idx="1"/>
          </p:nvPr>
        </p:nvSpPr>
        <p:spPr/>
        <p:txBody>
          <a:bodyPr>
            <a:normAutofit fontScale="92500" lnSpcReduction="20000"/>
          </a:bodyPr>
          <a:lstStyle/>
          <a:p>
            <a:pPr marL="0" indent="0" algn="ctr">
              <a:buNone/>
            </a:pPr>
            <a:endParaRPr lang="en-US" dirty="0"/>
          </a:p>
          <a:p>
            <a:r>
              <a:rPr lang="en-US" dirty="0"/>
              <a:t>Paid marketing works, is great and suitable for those who have money... </a:t>
            </a:r>
          </a:p>
          <a:p>
            <a:endParaRPr lang="en-US" dirty="0"/>
          </a:p>
          <a:p>
            <a:r>
              <a:rPr lang="en-US" dirty="0"/>
              <a:t>But until then startup founders need to figure out what they can do with little or no money at all in order to get the traction that will lead to revenue or investment that can be spent on marketing. </a:t>
            </a:r>
          </a:p>
          <a:p>
            <a:endParaRPr lang="en-US" dirty="0"/>
          </a:p>
          <a:p>
            <a:r>
              <a:rPr lang="en-US" dirty="0"/>
              <a:t>This section focuses on unleashing the full potential of Owned and Earned media. </a:t>
            </a:r>
          </a:p>
        </p:txBody>
      </p:sp>
    </p:spTree>
    <p:extLst>
      <p:ext uri="{BB962C8B-B14F-4D97-AF65-F5344CB8AC3E}">
        <p14:creationId xmlns:p14="http://schemas.microsoft.com/office/powerpoint/2010/main" val="282415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Owned Media</a:t>
            </a:r>
          </a:p>
        </p:txBody>
      </p:sp>
      <p:sp>
        <p:nvSpPr>
          <p:cNvPr id="4" name="Content Placeholder 4"/>
          <p:cNvSpPr>
            <a:spLocks noGrp="1"/>
          </p:cNvSpPr>
          <p:nvPr>
            <p:ph sz="half" idx="1"/>
          </p:nvPr>
        </p:nvSpPr>
        <p:spPr>
          <a:xfrm>
            <a:off x="457200" y="1807296"/>
            <a:ext cx="4038600" cy="4525963"/>
          </a:xfrm>
        </p:spPr>
        <p:txBody>
          <a:bodyPr>
            <a:normAutofit/>
          </a:bodyPr>
          <a:lstStyle/>
          <a:p>
            <a:pPr marL="0" indent="0">
              <a:buNone/>
            </a:pPr>
            <a:r>
              <a:rPr lang="en-US" sz="2400" dirty="0">
                <a:solidFill>
                  <a:srgbClr val="38C16F"/>
                </a:solidFill>
              </a:rPr>
              <a:t>Any asset you have (almost) free reign to use.</a:t>
            </a:r>
          </a:p>
          <a:p>
            <a:endParaRPr lang="en-US" sz="2400" dirty="0"/>
          </a:p>
        </p:txBody>
      </p:sp>
      <p:sp>
        <p:nvSpPr>
          <p:cNvPr id="5" name="Content Placeholder 5"/>
          <p:cNvSpPr txBox="1">
            <a:spLocks/>
          </p:cNvSpPr>
          <p:nvPr/>
        </p:nvSpPr>
        <p:spPr>
          <a:xfrm>
            <a:off x="4648200" y="1807296"/>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Your phonebook, email list and social media followers</a:t>
            </a:r>
          </a:p>
          <a:p>
            <a:r>
              <a:rPr lang="en-US" sz="2000"/>
              <a:t>Your company website and social media. </a:t>
            </a:r>
          </a:p>
          <a:p>
            <a:r>
              <a:rPr lang="en-US" sz="2000"/>
              <a:t>Your physical space and assets.</a:t>
            </a:r>
          </a:p>
          <a:p>
            <a:r>
              <a:rPr lang="en-US" sz="2000"/>
              <a:t>Your products.</a:t>
            </a:r>
          </a:p>
          <a:p>
            <a:r>
              <a:rPr lang="en-US" sz="2000"/>
              <a:t>Your events and gatherings.</a:t>
            </a:r>
          </a:p>
          <a:p>
            <a:r>
              <a:rPr lang="en-US" sz="2000"/>
              <a:t>Your vehicles.</a:t>
            </a:r>
          </a:p>
          <a:p>
            <a:r>
              <a:rPr lang="en-US" sz="2000"/>
              <a:t>Your employees.</a:t>
            </a:r>
          </a:p>
          <a:p>
            <a:endParaRPr lang="en-US" sz="2000" dirty="0"/>
          </a:p>
        </p:txBody>
      </p:sp>
    </p:spTree>
    <p:extLst>
      <p:ext uri="{BB962C8B-B14F-4D97-AF65-F5344CB8AC3E}">
        <p14:creationId xmlns:p14="http://schemas.microsoft.com/office/powerpoint/2010/main" val="15121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Earned Media</a:t>
            </a:r>
          </a:p>
        </p:txBody>
      </p:sp>
      <p:sp>
        <p:nvSpPr>
          <p:cNvPr id="6" name="Content Placeholder 2"/>
          <p:cNvSpPr>
            <a:spLocks noGrp="1"/>
          </p:cNvSpPr>
          <p:nvPr>
            <p:ph sz="half" idx="1"/>
          </p:nvPr>
        </p:nvSpPr>
        <p:spPr>
          <a:xfrm>
            <a:off x="457200" y="1765878"/>
            <a:ext cx="4038600" cy="4525963"/>
          </a:xfrm>
        </p:spPr>
        <p:txBody>
          <a:bodyPr>
            <a:normAutofit/>
          </a:bodyPr>
          <a:lstStyle/>
          <a:p>
            <a:pPr marL="0" indent="0">
              <a:buNone/>
            </a:pPr>
            <a:r>
              <a:rPr lang="en-US" sz="2400" dirty="0">
                <a:solidFill>
                  <a:srgbClr val="38C16F"/>
                </a:solidFill>
              </a:rPr>
              <a:t>A 3</a:t>
            </a:r>
            <a:r>
              <a:rPr lang="en-US" sz="2400" baseline="30000" dirty="0">
                <a:solidFill>
                  <a:srgbClr val="38C16F"/>
                </a:solidFill>
              </a:rPr>
              <a:t>rd</a:t>
            </a:r>
            <a:r>
              <a:rPr lang="en-US" sz="2400" dirty="0">
                <a:solidFill>
                  <a:srgbClr val="38C16F"/>
                </a:solidFill>
              </a:rPr>
              <a:t> party or platform, where you’re hoping to get </a:t>
            </a:r>
            <a:r>
              <a:rPr lang="en-US" sz="2400" u="sng" dirty="0">
                <a:solidFill>
                  <a:srgbClr val="38C16F"/>
                </a:solidFill>
              </a:rPr>
              <a:t>non-paid</a:t>
            </a:r>
            <a:r>
              <a:rPr lang="en-US" sz="2400" dirty="0">
                <a:solidFill>
                  <a:srgbClr val="38C16F"/>
                </a:solidFill>
              </a:rPr>
              <a:t> exposure.</a:t>
            </a:r>
          </a:p>
          <a:p>
            <a:pPr marL="0" indent="0">
              <a:buNone/>
            </a:pPr>
            <a:endParaRPr lang="en-US" sz="2400" dirty="0">
              <a:solidFill>
                <a:srgbClr val="00DFD7"/>
              </a:solidFill>
            </a:endParaRPr>
          </a:p>
        </p:txBody>
      </p:sp>
      <p:sp>
        <p:nvSpPr>
          <p:cNvPr id="7" name="Content Placeholder 3"/>
          <p:cNvSpPr txBox="1">
            <a:spLocks/>
          </p:cNvSpPr>
          <p:nvPr/>
        </p:nvSpPr>
        <p:spPr>
          <a:xfrm>
            <a:off x="4648200" y="1765878"/>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That event your customers love.</a:t>
            </a:r>
          </a:p>
          <a:p>
            <a:r>
              <a:rPr lang="en-US" sz="2000"/>
              <a:t>That blogger that covers your industry.</a:t>
            </a:r>
          </a:p>
          <a:p>
            <a:r>
              <a:rPr lang="en-US" sz="2000"/>
              <a:t>That publication that your customers read. </a:t>
            </a:r>
          </a:p>
          <a:p>
            <a:r>
              <a:rPr lang="en-US" sz="2000"/>
              <a:t>That influencer your customer trusts</a:t>
            </a:r>
            <a:endParaRPr lang="en-US" sz="2000" dirty="0"/>
          </a:p>
        </p:txBody>
      </p:sp>
    </p:spTree>
    <p:extLst>
      <p:ext uri="{BB962C8B-B14F-4D97-AF65-F5344CB8AC3E}">
        <p14:creationId xmlns:p14="http://schemas.microsoft.com/office/powerpoint/2010/main" val="3041258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9193</TotalTime>
  <Words>696</Words>
  <Application>Microsoft Office PowerPoint</Application>
  <PresentationFormat>On-screen Show (4:3)</PresentationFormat>
  <Paragraphs>112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Mangal</vt:lpstr>
      <vt:lpstr>Raleway</vt:lpstr>
      <vt:lpstr>Office Theme</vt:lpstr>
      <vt:lpstr>PowerPoint Presentation</vt:lpstr>
      <vt:lpstr>Overview</vt:lpstr>
      <vt:lpstr>Overview</vt:lpstr>
      <vt:lpstr>Introduction</vt:lpstr>
      <vt:lpstr>Introduction</vt:lpstr>
      <vt:lpstr>Bootstrapping</vt:lpstr>
      <vt:lpstr>Bootstrapping</vt:lpstr>
      <vt:lpstr>Owned Media</vt:lpstr>
      <vt:lpstr>Earned Media</vt:lpstr>
      <vt:lpstr>What were usually hoping for…</vt:lpstr>
      <vt:lpstr>One Core Principal : Add Value!</vt:lpstr>
      <vt:lpstr>Case Studies</vt:lpstr>
      <vt:lpstr>Newsletter</vt:lpstr>
      <vt:lpstr>Blogs</vt:lpstr>
      <vt:lpstr>Collaterals</vt:lpstr>
      <vt:lpstr>Events</vt:lpstr>
      <vt:lpstr>Media Interview</vt:lpstr>
      <vt:lpstr>Promo Swops</vt:lpstr>
      <vt:lpstr>Awards &amp; Grants</vt:lpstr>
      <vt:lpstr>Owned Media Cost : Time &amp; Sweat</vt:lpstr>
      <vt:lpstr>Earned Media Cost : Charm</vt:lpstr>
      <vt:lpstr>Summary</vt:lpstr>
      <vt:lpstr>PowerPoint Presentation</vt:lpstr>
    </vt:vector>
  </TitlesOfParts>
  <Company>WIEF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AKEPT SPEAKER TEMPLATE</dc:title>
  <dc:creator>User</dc:creator>
  <cp:lastModifiedBy>Syed Abu Bakar Syed Hussin</cp:lastModifiedBy>
  <cp:revision>34</cp:revision>
  <dcterms:created xsi:type="dcterms:W3CDTF">2018-03-29T09:20:45Z</dcterms:created>
  <dcterms:modified xsi:type="dcterms:W3CDTF">2018-10-23T12:50:06Z</dcterms:modified>
</cp:coreProperties>
</file>