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6153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91c60466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91c60466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491c604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491c604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Expansion - requires addtional capital which isnt as easily accessible for not-for-profits/socents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491c60466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491c60466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491c60466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491c60466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491c604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491c604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491c6046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491c6046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38210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3" descr="circle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2"/>
          <a:stretch/>
        </p:blipFill>
        <p:spPr>
          <a:xfrm>
            <a:off x="7644984" y="0"/>
            <a:ext cx="1512385" cy="161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9027"/>
            </a:gs>
            <a:gs pos="100000">
              <a:srgbClr val="FAC122"/>
            </a:gs>
          </a:gsLst>
          <a:lin ang="468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circle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4"/>
          <a:stretch/>
        </p:blipFill>
        <p:spPr>
          <a:xfrm>
            <a:off x="0" y="2791172"/>
            <a:ext cx="4095750" cy="431624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3921126" y="3886200"/>
            <a:ext cx="49847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Commercialising 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Social Businesses-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>
                <a:solidFill>
                  <a:schemeClr val="lt1"/>
                </a:solidFill>
              </a:rPr>
              <a:t>Insights from myHarapan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7" name="Google Shape;87;p13" descr="Nam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31" y="1109238"/>
            <a:ext cx="7032625" cy="229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49" y="0"/>
            <a:ext cx="3579542" cy="81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9950"/>
            <a:ext cx="9157374" cy="56480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GB" sz="2800"/>
              <a:t>Youth Trust Foundation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7650" y="3429000"/>
            <a:ext cx="72078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000">
                <a:latin typeface="Century Gothic"/>
                <a:ea typeface="Century Gothic"/>
                <a:cs typeface="Century Gothic"/>
                <a:sym typeface="Century Gothic"/>
              </a:rPr>
              <a:t>Accelerate the growth of impactful youth in social initiatives across all sectors, leading to sustainable social businesses serving Malaysia (and the region).</a:t>
            </a:r>
            <a:endParaRPr sz="3000"/>
          </a:p>
        </p:txBody>
      </p:sp>
      <p:pic>
        <p:nvPicPr>
          <p:cNvPr id="96" name="Google Shape;96;p14" descr="circl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2"/>
          <a:stretch/>
        </p:blipFill>
        <p:spPr>
          <a:xfrm>
            <a:off x="7644984" y="0"/>
            <a:ext cx="1512385" cy="161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9400"/>
            <a:ext cx="9143999" cy="58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1439950" y="1049400"/>
            <a:ext cx="6307848" cy="58144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38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GB" sz="2000" b="1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Social Venture Fund</a:t>
            </a:r>
            <a:endParaRPr sz="2000" b="1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4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</a:pP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0 social business/enterprise proposals received</a:t>
            </a:r>
            <a:endParaRPr sz="2000"/>
          </a:p>
          <a:p>
            <a:pPr marL="457200" marR="0" lvl="4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</a:pP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2000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 social business/enterprise ideas invested in</a:t>
            </a:r>
            <a:endParaRPr sz="20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4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</a:pPr>
            <a:r>
              <a:rPr lang="en-GB" sz="2000">
                <a:latin typeface="Helvetica Neue"/>
                <a:ea typeface="Helvetica Neue"/>
                <a:cs typeface="Helvetica Neue"/>
                <a:sym typeface="Helvetica Neue"/>
              </a:rPr>
              <a:t>16 Impact Driven Enterprises for Microdeployment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4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</a:pP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 RM </a:t>
            </a:r>
            <a:r>
              <a:rPr lang="en-GB" sz="2000">
                <a:latin typeface="Helvetica Neue"/>
                <a:ea typeface="Helvetica Neue"/>
                <a:cs typeface="Helvetica Neue"/>
                <a:sym typeface="Helvetica Neue"/>
              </a:rPr>
              <a:t>1mil</a:t>
            </a: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 over disbursed  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endParaRPr sz="2000" b="1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GB" sz="2000" b="1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Youth Action Grants</a:t>
            </a:r>
            <a:endParaRPr sz="20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58775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</a:pP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 155 social projects awarded grants</a:t>
            </a:r>
            <a:endParaRPr sz="2000"/>
          </a:p>
          <a:p>
            <a:pPr marL="358775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</a:pP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 465 entrepreneurs coached and mentored</a:t>
            </a:r>
            <a:endParaRPr sz="2000"/>
          </a:p>
          <a:p>
            <a:pPr marL="358775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</a:pP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 3100 Malaysian beneficiaries impacted</a:t>
            </a:r>
            <a:endParaRPr sz="2000"/>
          </a:p>
          <a:p>
            <a:pPr marL="358775" marR="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</a:pP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 RM 1.179 million disbursed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endParaRPr sz="2000" b="1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GB" sz="2000" b="1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Youth Beneficiaries</a:t>
            </a:r>
            <a:endParaRPr sz="20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587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n-GB" sz="2000" b="0" i="0" u="none" strike="noStrike" cap="none">
                <a:latin typeface="Noto Sans Symbols"/>
                <a:ea typeface="Noto Sans Symbols"/>
                <a:cs typeface="Noto Sans Symbols"/>
                <a:sym typeface="Noto Sans Symbols"/>
              </a:rPr>
              <a:t>• </a:t>
            </a: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GB" sz="2000"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,000 youths reached</a:t>
            </a:r>
            <a:endParaRPr sz="2000"/>
          </a:p>
          <a:p>
            <a:pPr marL="3587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n-GB" sz="2000" b="0" i="0" u="none" strike="noStrike" cap="none">
                <a:latin typeface="Noto Sans Symbols"/>
                <a:ea typeface="Noto Sans Symbols"/>
                <a:cs typeface="Noto Sans Symbols"/>
                <a:sym typeface="Noto Sans Symbols"/>
              </a:rPr>
              <a:t>• </a:t>
            </a: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4000 youths trained</a:t>
            </a:r>
            <a:endParaRPr sz="2000"/>
          </a:p>
          <a:p>
            <a:pPr marL="35877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n-GB" sz="2000" b="0" i="0" u="none" strike="noStrike" cap="none">
                <a:latin typeface="Noto Sans Symbols"/>
                <a:ea typeface="Noto Sans Symbols"/>
                <a:cs typeface="Noto Sans Symbols"/>
                <a:sym typeface="Noto Sans Symbols"/>
              </a:rPr>
              <a:t>• </a:t>
            </a:r>
            <a:r>
              <a:rPr lang="en-GB" sz="20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GB"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00 youths mentored/ coached</a:t>
            </a:r>
            <a:endParaRPr sz="2000" b="1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endParaRPr sz="1800" b="1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endParaRPr sz="18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0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</a:pPr>
            <a:endParaRPr sz="18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-30150"/>
            <a:ext cx="5556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GB" sz="2800"/>
              <a:t>Our League of Superheroes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15" descr="circl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8"/>
          <a:stretch/>
        </p:blipFill>
        <p:spPr>
          <a:xfrm>
            <a:off x="7644984" y="0"/>
            <a:ext cx="1512385" cy="161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8200"/>
            <a:ext cx="9144003" cy="535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253538"/>
            <a:ext cx="7382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Challenges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313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5150" indent="-514350">
              <a:buFont typeface="+mj-lt"/>
              <a:buAutoNum type="arabicPeriod"/>
            </a:pPr>
            <a:r>
              <a:rPr lang="en-GB" dirty="0"/>
              <a:t>Building capacity and </a:t>
            </a:r>
            <a:r>
              <a:rPr lang="en-GB" dirty="0" err="1"/>
              <a:t>mindset</a:t>
            </a:r>
            <a:r>
              <a:rPr lang="en-GB" dirty="0"/>
              <a:t> for expansion (but is more or bigger, better?)</a:t>
            </a:r>
            <a:endParaRPr dirty="0"/>
          </a:p>
          <a:p>
            <a:pPr marL="5651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Getting the balance right between social impact and business ROI and avoid mission drift</a:t>
            </a:r>
          </a:p>
          <a:p>
            <a:pPr marL="5651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Developing the right stories</a:t>
            </a:r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2" name="Google Shape;112;p16" descr="circl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8"/>
          <a:stretch/>
        </p:blipFill>
        <p:spPr>
          <a:xfrm>
            <a:off x="7644984" y="0"/>
            <a:ext cx="1512385" cy="161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382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Discover Muay Thai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50"/>
            <a:ext cx="9144001" cy="544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descr="circl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8"/>
          <a:stretch/>
        </p:blipFill>
        <p:spPr>
          <a:xfrm>
            <a:off x="7644984" y="0"/>
            <a:ext cx="1512385" cy="161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382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Suri- 2nd Chance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9400"/>
            <a:ext cx="9144000" cy="55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 descr="circl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8"/>
          <a:stretch/>
        </p:blipFill>
        <p:spPr>
          <a:xfrm>
            <a:off x="7644984" y="0"/>
            <a:ext cx="1512385" cy="161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 cstate="email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18375"/>
            <a:ext cx="9144000" cy="573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382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Scaling Up and Replicating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400"/>
              <a:t>-facilitates deployment of packaged models developed by existing IDEs and Social Business Entrepreneurs 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400"/>
              <a:t>Capacity and Capability Development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400"/>
              <a:t>-access to experts (Marketing, PR, Legal)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400"/>
              <a:t>-develop SOPs and best practices palatable to the beneficiaries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9" descr="circl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8"/>
          <a:stretch/>
        </p:blipFill>
        <p:spPr>
          <a:xfrm>
            <a:off x="7644984" y="0"/>
            <a:ext cx="1512385" cy="161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39524"/>
            <a:ext cx="9144001" cy="579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382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457200" y="1958925"/>
            <a:ext cx="4860300" cy="177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nurfarini@myharapan.org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www.myharapan.org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Fb: myHarapan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2" name="Google Shape;142;p20" descr="circl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8"/>
          <a:stretch/>
        </p:blipFill>
        <p:spPr>
          <a:xfrm>
            <a:off x="7644984" y="0"/>
            <a:ext cx="1512385" cy="161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Noto Sans Symbols</vt:lpstr>
      <vt:lpstr>Helvetica Neue</vt:lpstr>
      <vt:lpstr>Helvetica Neue Light</vt:lpstr>
      <vt:lpstr>Calibri</vt:lpstr>
      <vt:lpstr>Office Theme</vt:lpstr>
      <vt:lpstr>PowerPoint Presentation</vt:lpstr>
      <vt:lpstr>Youth Trust Foundation</vt:lpstr>
      <vt:lpstr>Our League of Superheroes</vt:lpstr>
      <vt:lpstr>Key Challenges</vt:lpstr>
      <vt:lpstr>Discover Muay Thai</vt:lpstr>
      <vt:lpstr>Suri- 2nd Chance</vt:lpstr>
      <vt:lpstr>Scaling Up and Replicating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moron</dc:creator>
  <cp:lastModifiedBy>Syed Abu Bakar Syed Hussin</cp:lastModifiedBy>
  <cp:revision>2</cp:revision>
  <dcterms:modified xsi:type="dcterms:W3CDTF">2018-10-22T12:29:17Z</dcterms:modified>
</cp:coreProperties>
</file>