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2" r:id="rId6"/>
    <p:sldId id="263" r:id="rId7"/>
    <p:sldId id="264" r:id="rId8"/>
    <p:sldId id="265" r:id="rId9"/>
    <p:sldId id="266" r:id="rId10"/>
    <p:sldId id="268" r:id="rId11"/>
    <p:sldId id="267" r:id="rId12"/>
    <p:sldId id="269" r:id="rId13"/>
    <p:sldId id="270" r:id="rId14"/>
    <p:sldId id="271" r:id="rId15"/>
    <p:sldId id="272" r:id="rId16"/>
    <p:sldId id="273" r:id="rId17"/>
    <p:sldId id="26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A5A"/>
    <a:srgbClr val="FAC122"/>
    <a:srgbClr val="F69027"/>
    <a:srgbClr val="E3C333"/>
    <a:srgbClr val="DC98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69"/>
    <p:restoredTop sz="98201" autoAdjust="0"/>
  </p:normalViewPr>
  <p:slideViewPr>
    <p:cSldViewPr snapToGrid="0" snapToObjects="1">
      <p:cViewPr varScale="1">
        <p:scale>
          <a:sx n="89" d="100"/>
          <a:sy n="89" d="100"/>
        </p:scale>
        <p:origin x="154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atin typeface="Century Gothic" panose="020B0502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62355F66-F210-BE44-B5EF-223E47024B61}" type="datetimeFigureOut">
              <a:rPr lang="en-US" smtClean="0"/>
              <a:t>10/18/18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B4661-C283-2145-9121-21B1BBF70B75}" type="slidenum">
              <a:rPr lang="en-GB" smtClean="0"/>
              <a:t>‹#›</a:t>
            </a:fld>
            <a:endParaRPr lang="en-GB"/>
          </a:p>
        </p:txBody>
      </p:sp>
    </p:spTree>
    <p:extLst>
      <p:ext uri="{BB962C8B-B14F-4D97-AF65-F5344CB8AC3E}">
        <p14:creationId xmlns:p14="http://schemas.microsoft.com/office/powerpoint/2010/main" val="232616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355F66-F210-BE44-B5EF-223E47024B61}" type="datetimeFigureOut">
              <a:rPr lang="en-US" smtClean="0"/>
              <a:t>10/18/18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B4661-C283-2145-9121-21B1BBF70B75}" type="slidenum">
              <a:rPr lang="en-GB" smtClean="0"/>
              <a:t>‹#›</a:t>
            </a:fld>
            <a:endParaRPr lang="en-GB"/>
          </a:p>
        </p:txBody>
      </p:sp>
    </p:spTree>
    <p:extLst>
      <p:ext uri="{BB962C8B-B14F-4D97-AF65-F5344CB8AC3E}">
        <p14:creationId xmlns:p14="http://schemas.microsoft.com/office/powerpoint/2010/main" val="2314157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355F66-F210-BE44-B5EF-223E47024B61}" type="datetimeFigureOut">
              <a:rPr lang="en-US" smtClean="0"/>
              <a:t>10/18/18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B4661-C283-2145-9121-21B1BBF70B75}" type="slidenum">
              <a:rPr lang="en-GB" smtClean="0"/>
              <a:t>‹#›</a:t>
            </a:fld>
            <a:endParaRPr lang="en-GB"/>
          </a:p>
        </p:txBody>
      </p:sp>
    </p:spTree>
    <p:extLst>
      <p:ext uri="{BB962C8B-B14F-4D97-AF65-F5344CB8AC3E}">
        <p14:creationId xmlns:p14="http://schemas.microsoft.com/office/powerpoint/2010/main" val="428543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82107" cy="1143000"/>
          </a:xfrm>
        </p:spPr>
        <p:txBody>
          <a:bodyPr>
            <a:normAutofit/>
          </a:bodyPr>
          <a:lstStyle>
            <a:lvl1pPr algn="l">
              <a:defRPr sz="3600">
                <a:latin typeface="Century Gothic" panose="020B0502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62355F66-F210-BE44-B5EF-223E47024B61}" type="datetimeFigureOut">
              <a:rPr lang="en-US" smtClean="0"/>
              <a:t>10/18/18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B4661-C283-2145-9121-21B1BBF70B75}" type="slidenum">
              <a:rPr lang="en-GB" smtClean="0"/>
              <a:t>‹#›</a:t>
            </a:fld>
            <a:endParaRPr lang="en-GB"/>
          </a:p>
        </p:txBody>
      </p:sp>
      <p:pic>
        <p:nvPicPr>
          <p:cNvPr id="7" name="Picture 6" descr="circle.png">
            <a:extLst>
              <a:ext uri="{FF2B5EF4-FFF2-40B4-BE49-F238E27FC236}">
                <a16:creationId xmlns:a16="http://schemas.microsoft.com/office/drawing/2014/main" id="{BB75F20B-FFA1-1546-9A48-DD4C78379B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01" t="15754" r="26556"/>
          <a:stretch/>
        </p:blipFill>
        <p:spPr>
          <a:xfrm>
            <a:off x="7644984" y="0"/>
            <a:ext cx="1512385" cy="1619164"/>
          </a:xfrm>
          <a:prstGeom prst="rect">
            <a:avLst/>
          </a:prstGeom>
        </p:spPr>
      </p:pic>
    </p:spTree>
    <p:extLst>
      <p:ext uri="{BB962C8B-B14F-4D97-AF65-F5344CB8AC3E}">
        <p14:creationId xmlns:p14="http://schemas.microsoft.com/office/powerpoint/2010/main" val="418316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2355F66-F210-BE44-B5EF-223E47024B61}" type="datetimeFigureOut">
              <a:rPr lang="en-US" smtClean="0"/>
              <a:t>10/18/18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B4661-C283-2145-9121-21B1BBF70B75}" type="slidenum">
              <a:rPr lang="en-GB" smtClean="0"/>
              <a:t>‹#›</a:t>
            </a:fld>
            <a:endParaRPr lang="en-GB"/>
          </a:p>
        </p:txBody>
      </p:sp>
    </p:spTree>
    <p:extLst>
      <p:ext uri="{BB962C8B-B14F-4D97-AF65-F5344CB8AC3E}">
        <p14:creationId xmlns:p14="http://schemas.microsoft.com/office/powerpoint/2010/main" val="57138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2355F66-F210-BE44-B5EF-223E47024B61}" type="datetimeFigureOut">
              <a:rPr lang="en-US" smtClean="0"/>
              <a:t>10/18/18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B4661-C283-2145-9121-21B1BBF70B75}" type="slidenum">
              <a:rPr lang="en-GB" smtClean="0"/>
              <a:t>‹#›</a:t>
            </a:fld>
            <a:endParaRPr lang="en-GB"/>
          </a:p>
        </p:txBody>
      </p:sp>
    </p:spTree>
    <p:extLst>
      <p:ext uri="{BB962C8B-B14F-4D97-AF65-F5344CB8AC3E}">
        <p14:creationId xmlns:p14="http://schemas.microsoft.com/office/powerpoint/2010/main" val="148528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355F66-F210-BE44-B5EF-223E47024B61}" type="datetimeFigureOut">
              <a:rPr lang="en-US" smtClean="0"/>
              <a:t>10/18/18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FB4661-C283-2145-9121-21B1BBF70B75}" type="slidenum">
              <a:rPr lang="en-GB" smtClean="0"/>
              <a:t>‹#›</a:t>
            </a:fld>
            <a:endParaRPr lang="en-GB"/>
          </a:p>
        </p:txBody>
      </p:sp>
    </p:spTree>
    <p:extLst>
      <p:ext uri="{BB962C8B-B14F-4D97-AF65-F5344CB8AC3E}">
        <p14:creationId xmlns:p14="http://schemas.microsoft.com/office/powerpoint/2010/main" val="45873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355F66-F210-BE44-B5EF-223E47024B61}" type="datetimeFigureOut">
              <a:rPr lang="en-US" smtClean="0"/>
              <a:t>10/18/18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FB4661-C283-2145-9121-21B1BBF70B75}" type="slidenum">
              <a:rPr lang="en-GB" smtClean="0"/>
              <a:t>‹#›</a:t>
            </a:fld>
            <a:endParaRPr lang="en-GB"/>
          </a:p>
        </p:txBody>
      </p:sp>
    </p:spTree>
    <p:extLst>
      <p:ext uri="{BB962C8B-B14F-4D97-AF65-F5344CB8AC3E}">
        <p14:creationId xmlns:p14="http://schemas.microsoft.com/office/powerpoint/2010/main" val="165844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55F66-F210-BE44-B5EF-223E47024B61}" type="datetimeFigureOut">
              <a:rPr lang="en-US" smtClean="0"/>
              <a:t>10/18/18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FB4661-C283-2145-9121-21B1BBF70B75}" type="slidenum">
              <a:rPr lang="en-GB" smtClean="0"/>
              <a:t>‹#›</a:t>
            </a:fld>
            <a:endParaRPr lang="en-GB"/>
          </a:p>
        </p:txBody>
      </p:sp>
    </p:spTree>
    <p:extLst>
      <p:ext uri="{BB962C8B-B14F-4D97-AF65-F5344CB8AC3E}">
        <p14:creationId xmlns:p14="http://schemas.microsoft.com/office/powerpoint/2010/main" val="230721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355F66-F210-BE44-B5EF-223E47024B61}" type="datetimeFigureOut">
              <a:rPr lang="en-US" smtClean="0"/>
              <a:t>10/18/18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B4661-C283-2145-9121-21B1BBF70B75}" type="slidenum">
              <a:rPr lang="en-GB" smtClean="0"/>
              <a:t>‹#›</a:t>
            </a:fld>
            <a:endParaRPr lang="en-GB"/>
          </a:p>
        </p:txBody>
      </p:sp>
    </p:spTree>
    <p:extLst>
      <p:ext uri="{BB962C8B-B14F-4D97-AF65-F5344CB8AC3E}">
        <p14:creationId xmlns:p14="http://schemas.microsoft.com/office/powerpoint/2010/main" val="125450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355F66-F210-BE44-B5EF-223E47024B61}" type="datetimeFigureOut">
              <a:rPr lang="en-US" smtClean="0"/>
              <a:t>10/18/18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B4661-C283-2145-9121-21B1BBF70B75}" type="slidenum">
              <a:rPr lang="en-GB" smtClean="0"/>
              <a:t>‹#›</a:t>
            </a:fld>
            <a:endParaRPr lang="en-GB"/>
          </a:p>
        </p:txBody>
      </p:sp>
    </p:spTree>
    <p:extLst>
      <p:ext uri="{BB962C8B-B14F-4D97-AF65-F5344CB8AC3E}">
        <p14:creationId xmlns:p14="http://schemas.microsoft.com/office/powerpoint/2010/main" val="159688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AC122"/>
            </a:gs>
            <a:gs pos="100000">
              <a:srgbClr val="F69027"/>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55F66-F210-BE44-B5EF-223E47024B61}" type="datetimeFigureOut">
              <a:rPr lang="en-US" smtClean="0"/>
              <a:t>10/18/18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B4661-C283-2145-9121-21B1BBF70B75}" type="slidenum">
              <a:rPr lang="en-GB" smtClean="0"/>
              <a:t>‹#›</a:t>
            </a:fld>
            <a:endParaRPr lang="en-GB"/>
          </a:p>
        </p:txBody>
      </p:sp>
    </p:spTree>
    <p:extLst>
      <p:ext uri="{BB962C8B-B14F-4D97-AF65-F5344CB8AC3E}">
        <p14:creationId xmlns:p14="http://schemas.microsoft.com/office/powerpoint/2010/main" val="2603944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000" kern="1200">
          <a:solidFill>
            <a:schemeClr val="tx1"/>
          </a:solidFill>
          <a:latin typeface="Century Gothic" panose="020B0502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ircle.png"/>
          <p:cNvPicPr>
            <a:picLocks noChangeAspect="1"/>
          </p:cNvPicPr>
          <p:nvPr/>
        </p:nvPicPr>
        <p:blipFill rotWithShape="1">
          <a:blip r:embed="rId2">
            <a:extLst>
              <a:ext uri="{28A0092B-C50C-407E-A947-70E740481C1C}">
                <a14:useLocalDpi xmlns:a14="http://schemas.microsoft.com/office/drawing/2010/main" val="0"/>
              </a:ext>
            </a:extLst>
          </a:blip>
          <a:srcRect l="9264"/>
          <a:stretch/>
        </p:blipFill>
        <p:spPr>
          <a:xfrm>
            <a:off x="0" y="2791172"/>
            <a:ext cx="4095750" cy="4316248"/>
          </a:xfrm>
          <a:prstGeom prst="rect">
            <a:avLst/>
          </a:prstGeom>
        </p:spPr>
      </p:pic>
      <p:sp>
        <p:nvSpPr>
          <p:cNvPr id="3" name="Subtitle 2"/>
          <p:cNvSpPr>
            <a:spLocks noGrp="1"/>
          </p:cNvSpPr>
          <p:nvPr>
            <p:ph type="subTitle" idx="1"/>
          </p:nvPr>
        </p:nvSpPr>
        <p:spPr>
          <a:xfrm>
            <a:off x="3921126" y="3886200"/>
            <a:ext cx="4984750" cy="1752600"/>
          </a:xfrm>
        </p:spPr>
        <p:txBody>
          <a:bodyPr/>
          <a:lstStyle/>
          <a:p>
            <a:r>
              <a:rPr lang="en-GB" dirty="0">
                <a:solidFill>
                  <a:schemeClr val="bg1"/>
                </a:solidFill>
              </a:rPr>
              <a:t>How to be more impact driven and the benefit of getting accredited.</a:t>
            </a:r>
            <a:endParaRPr lang="en-GB" dirty="0">
              <a:solidFill>
                <a:schemeClr val="bg1"/>
              </a:solidFill>
              <a:latin typeface="Century Gothic" panose="020B0502020202020204" pitchFamily="34" charset="0"/>
            </a:endParaRPr>
          </a:p>
        </p:txBody>
      </p:sp>
      <p:pic>
        <p:nvPicPr>
          <p:cNvPr id="11" name="Picture 10" descr="Na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31" y="1109238"/>
            <a:ext cx="7032625" cy="2299668"/>
          </a:xfrm>
          <a:prstGeom prst="rect">
            <a:avLst/>
          </a:prstGeom>
        </p:spPr>
      </p:pic>
      <p:pic>
        <p:nvPicPr>
          <p:cNvPr id="4" name="Picture 3">
            <a:extLst>
              <a:ext uri="{FF2B5EF4-FFF2-40B4-BE49-F238E27FC236}">
                <a16:creationId xmlns:a16="http://schemas.microsoft.com/office/drawing/2014/main" id="{19EDEE2F-338C-5543-96A4-E26E2534B105}"/>
              </a:ext>
            </a:extLst>
          </p:cNvPr>
          <p:cNvPicPr>
            <a:picLocks noChangeAspect="1"/>
          </p:cNvPicPr>
          <p:nvPr/>
        </p:nvPicPr>
        <p:blipFill rotWithShape="1">
          <a:blip r:embed="rId4"/>
          <a:srcRect l="4187" r="16749"/>
          <a:stretch/>
        </p:blipFill>
        <p:spPr>
          <a:xfrm>
            <a:off x="-11149" y="0"/>
            <a:ext cx="3579542" cy="814931"/>
          </a:xfrm>
          <a:prstGeom prst="rect">
            <a:avLst/>
          </a:prstGeom>
        </p:spPr>
      </p:pic>
    </p:spTree>
    <p:extLst>
      <p:ext uri="{BB962C8B-B14F-4D97-AF65-F5344CB8AC3E}">
        <p14:creationId xmlns:p14="http://schemas.microsoft.com/office/powerpoint/2010/main" val="108147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FOR EXTREME AFFORDABILITY</a:t>
            </a:r>
          </a:p>
        </p:txBody>
      </p:sp>
      <p:sp>
        <p:nvSpPr>
          <p:cNvPr id="4" name="Google Shape;389;p55"/>
          <p:cNvSpPr txBox="1"/>
          <p:nvPr/>
        </p:nvSpPr>
        <p:spPr>
          <a:xfrm>
            <a:off x="0" y="3238585"/>
            <a:ext cx="9144000" cy="136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3B4B1D"/>
              </a:buClr>
              <a:buSzPts val="800"/>
              <a:buFont typeface="Arial"/>
              <a:buNone/>
            </a:pPr>
            <a:r>
              <a:rPr lang="en" sz="1800" b="1" i="0" u="sng" strike="noStrike" cap="none" dirty="0">
                <a:latin typeface="Century Gothic"/>
                <a:ea typeface="Quattrocento Sans"/>
                <a:cs typeface="Century Gothic"/>
                <a:sym typeface="Quattrocento Sans"/>
              </a:rPr>
              <a:t>M</a:t>
            </a:r>
            <a:r>
              <a:rPr lang="en" sz="1800" b="1" u="sng" dirty="0">
                <a:latin typeface="Century Gothic"/>
                <a:ea typeface="Quattrocento Sans"/>
                <a:cs typeface="Century Gothic"/>
                <a:sym typeface="Quattrocento Sans"/>
              </a:rPr>
              <a:t>ISSION</a:t>
            </a:r>
            <a:endParaRPr sz="1800" u="sng" dirty="0">
              <a:latin typeface="Century Gothic"/>
              <a:ea typeface="Quattrocento Sans"/>
              <a:cs typeface="Century Gothic"/>
              <a:sym typeface="Quattrocento Sans"/>
            </a:endParaRPr>
          </a:p>
          <a:p>
            <a:pPr marL="0" marR="0" lvl="0" indent="0" algn="ctr" rtl="0">
              <a:lnSpc>
                <a:spcPct val="90000"/>
              </a:lnSpc>
              <a:spcBef>
                <a:spcPts val="0"/>
              </a:spcBef>
              <a:spcAft>
                <a:spcPts val="0"/>
              </a:spcAft>
              <a:buClr>
                <a:srgbClr val="10253F"/>
              </a:buClr>
              <a:buSzPts val="600"/>
              <a:buFont typeface="Play"/>
              <a:buNone/>
            </a:pPr>
            <a:r>
              <a:rPr lang="en" sz="1800" dirty="0">
                <a:latin typeface="Century Gothic"/>
                <a:ea typeface="Quattrocento Sans"/>
                <a:cs typeface="Century Gothic"/>
                <a:sym typeface="Quattrocento Sans"/>
              </a:rPr>
              <a:t>To alleviate the health quality of mothers and children by providing innovative solutions</a:t>
            </a:r>
            <a:endParaRPr sz="1800" dirty="0">
              <a:latin typeface="Century Gothic"/>
              <a:ea typeface="Quattrocento Sans"/>
              <a:cs typeface="Century Gothic"/>
              <a:sym typeface="Quattrocento Sans"/>
            </a:endParaRPr>
          </a:p>
        </p:txBody>
      </p:sp>
      <p:pic>
        <p:nvPicPr>
          <p:cNvPr id="5" name="Google Shape;394;p55" descr="content.jpg"/>
          <p:cNvPicPr preferRelativeResize="0"/>
          <p:nvPr/>
        </p:nvPicPr>
        <p:blipFill rotWithShape="1">
          <a:blip r:embed="rId2">
            <a:alphaModFix/>
          </a:blip>
          <a:srcRect/>
          <a:stretch/>
        </p:blipFill>
        <p:spPr>
          <a:xfrm>
            <a:off x="3627668" y="1600200"/>
            <a:ext cx="1874225" cy="1524176"/>
          </a:xfrm>
          <a:prstGeom prst="rect">
            <a:avLst/>
          </a:prstGeom>
          <a:noFill/>
          <a:ln w="9525" cap="flat" cmpd="sng">
            <a:solidFill>
              <a:srgbClr val="C0504D"/>
            </a:solidFill>
            <a:prstDash val="solid"/>
            <a:round/>
            <a:headEnd type="none" w="sm" len="sm"/>
            <a:tailEnd type="none" w="sm" len="sm"/>
          </a:ln>
        </p:spPr>
      </p:pic>
      <p:sp>
        <p:nvSpPr>
          <p:cNvPr id="6" name="Google Shape;399;p56"/>
          <p:cNvSpPr txBox="1"/>
          <p:nvPr/>
        </p:nvSpPr>
        <p:spPr>
          <a:xfrm>
            <a:off x="867011" y="4907147"/>
            <a:ext cx="3118800" cy="120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
              <a:buFont typeface="Gill Sans"/>
              <a:buNone/>
            </a:pPr>
            <a:r>
              <a:rPr lang="en" dirty="0">
                <a:latin typeface="Century Gothic"/>
                <a:ea typeface="Quattrocento Sans"/>
                <a:cs typeface="Century Gothic"/>
                <a:sym typeface="Quattrocento Sans"/>
              </a:rPr>
              <a:t>To solve issue of equal access and affordability</a:t>
            </a:r>
            <a:endParaRPr dirty="0">
              <a:latin typeface="Century Gothic"/>
              <a:ea typeface="Quattrocento Sans"/>
              <a:cs typeface="Century Gothic"/>
              <a:sym typeface="Quattrocento Sans"/>
            </a:endParaRPr>
          </a:p>
          <a:p>
            <a:pPr marL="342900" marR="0" lvl="0" indent="-342900" algn="ctr" rtl="0">
              <a:lnSpc>
                <a:spcPct val="100000"/>
              </a:lnSpc>
              <a:spcBef>
                <a:spcPts val="0"/>
              </a:spcBef>
              <a:spcAft>
                <a:spcPts val="0"/>
              </a:spcAft>
              <a:buClr>
                <a:srgbClr val="000000"/>
              </a:buClr>
              <a:buSzPts val="2400"/>
              <a:buFont typeface="Arial"/>
              <a:buNone/>
            </a:pPr>
            <a:endParaRPr i="0" u="none" strike="noStrike" cap="none" dirty="0">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FF0000"/>
              </a:buClr>
              <a:buSzPts val="600"/>
              <a:buFont typeface="Gill Sans"/>
              <a:buNone/>
            </a:pPr>
            <a:r>
              <a:rPr lang="en" i="0" u="none" strike="noStrike" cap="none" dirty="0">
                <a:solidFill>
                  <a:srgbClr val="FF0000"/>
                </a:solidFill>
                <a:latin typeface="Century Gothic"/>
                <a:ea typeface="Quattrocento Sans"/>
                <a:cs typeface="Century Gothic"/>
                <a:sym typeface="Quattrocento Sans"/>
              </a:rPr>
              <a:t> </a:t>
            </a:r>
            <a:endParaRPr dirty="0">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2400"/>
              <a:buFont typeface="Arial"/>
              <a:buNone/>
            </a:pPr>
            <a:endParaRPr i="0" u="none" strike="noStrike" cap="none" dirty="0">
              <a:solidFill>
                <a:srgbClr val="FFFFFF"/>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2400"/>
              <a:buFont typeface="Arial"/>
              <a:buNone/>
            </a:pPr>
            <a:endParaRPr i="0" u="none" strike="noStrike" cap="none" dirty="0">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i="0" u="none" strike="noStrike" cap="none" dirty="0">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1400"/>
              <a:buFont typeface="Arial"/>
              <a:buNone/>
            </a:pPr>
            <a:endParaRPr i="0" u="none" strike="noStrike" cap="none" dirty="0">
              <a:solidFill>
                <a:srgbClr val="000000"/>
              </a:solidFill>
              <a:latin typeface="Century Gothic"/>
              <a:ea typeface="Quattrocento Sans"/>
              <a:cs typeface="Century Gothic"/>
              <a:sym typeface="Quattrocento Sans"/>
            </a:endParaRPr>
          </a:p>
        </p:txBody>
      </p:sp>
      <p:sp>
        <p:nvSpPr>
          <p:cNvPr id="7" name="Google Shape;400;p56"/>
          <p:cNvSpPr txBox="1"/>
          <p:nvPr/>
        </p:nvSpPr>
        <p:spPr>
          <a:xfrm>
            <a:off x="5269161" y="4910147"/>
            <a:ext cx="3118800" cy="119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400"/>
              </a:spcAft>
              <a:buClr>
                <a:schemeClr val="dk1"/>
              </a:buClr>
              <a:buSzPts val="1100"/>
              <a:buFont typeface="Arial"/>
              <a:buNone/>
            </a:pPr>
            <a:r>
              <a:rPr lang="en">
                <a:solidFill>
                  <a:schemeClr val="dk1"/>
                </a:solidFill>
                <a:latin typeface="Century Gothic"/>
                <a:ea typeface="Quattrocento Sans"/>
                <a:cs typeface="Century Gothic"/>
                <a:sym typeface="Quattrocento Sans"/>
              </a:rPr>
              <a:t>Redesign a product/service to make it more affordable</a:t>
            </a:r>
            <a:endParaRPr>
              <a:latin typeface="Century Gothic"/>
              <a:ea typeface="Quattrocento Sans"/>
              <a:cs typeface="Century Gothic"/>
              <a:sym typeface="Quattrocento Sans"/>
            </a:endParaRPr>
          </a:p>
        </p:txBody>
      </p:sp>
      <p:cxnSp>
        <p:nvCxnSpPr>
          <p:cNvPr id="8" name="Google Shape;402;p56"/>
          <p:cNvCxnSpPr/>
          <p:nvPr/>
        </p:nvCxnSpPr>
        <p:spPr>
          <a:xfrm rot="10800000" flipH="1">
            <a:off x="4236111" y="5390872"/>
            <a:ext cx="767100" cy="8100"/>
          </a:xfrm>
          <a:prstGeom prst="straightConnector1">
            <a:avLst/>
          </a:prstGeom>
          <a:noFill/>
          <a:ln w="9525" cap="flat" cmpd="sng">
            <a:solidFill>
              <a:srgbClr val="000000"/>
            </a:solidFill>
            <a:prstDash val="solid"/>
            <a:round/>
            <a:headEnd type="none" w="med" len="med"/>
            <a:tailEnd type="triangle" w="med" len="med"/>
          </a:ln>
        </p:spPr>
      </p:cxnSp>
    </p:spTree>
    <p:extLst>
      <p:ext uri="{BB962C8B-B14F-4D97-AF65-F5344CB8AC3E}">
        <p14:creationId xmlns:p14="http://schemas.microsoft.com/office/powerpoint/2010/main" val="348968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oogle Shape;407;p57" descr="hospitalspage_photo.jpg"/>
          <p:cNvPicPr preferRelativeResize="0"/>
          <p:nvPr/>
        </p:nvPicPr>
        <p:blipFill rotWithShape="1">
          <a:blip r:embed="rId2">
            <a:alphaModFix/>
          </a:blip>
          <a:srcRect l="13337" t="6762" r="18121" b="5524"/>
          <a:stretch/>
        </p:blipFill>
        <p:spPr>
          <a:xfrm>
            <a:off x="286232" y="1856134"/>
            <a:ext cx="3869700" cy="2487780"/>
          </a:xfrm>
          <a:prstGeom prst="rect">
            <a:avLst/>
          </a:prstGeom>
          <a:noFill/>
          <a:ln>
            <a:noFill/>
          </a:ln>
        </p:spPr>
      </p:pic>
      <p:sp>
        <p:nvSpPr>
          <p:cNvPr id="5" name="Google Shape;408;p57"/>
          <p:cNvSpPr txBox="1"/>
          <p:nvPr/>
        </p:nvSpPr>
        <p:spPr>
          <a:xfrm>
            <a:off x="847839" y="4540634"/>
            <a:ext cx="2746500" cy="132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
              <a:buFont typeface="Gill Sans"/>
              <a:buNone/>
            </a:pPr>
            <a:r>
              <a:rPr lang="en" sz="1600" i="0" u="none" strike="noStrike" cap="none">
                <a:solidFill>
                  <a:srgbClr val="000000"/>
                </a:solidFill>
                <a:latin typeface="Century Gothic"/>
                <a:ea typeface="Quattrocento Sans"/>
                <a:cs typeface="Century Gothic"/>
                <a:sym typeface="Quattrocento Sans"/>
              </a:rPr>
              <a:t>Incubator</a:t>
            </a:r>
            <a:endParaRPr>
              <a:latin typeface="Century Gothic"/>
              <a:ea typeface="Quattrocento Sans"/>
              <a:cs typeface="Century Gothic"/>
              <a:sym typeface="Quattrocento Sans"/>
            </a:endParaRPr>
          </a:p>
          <a:p>
            <a:pPr marL="0" marR="0" lvl="0" indent="0" algn="l" rtl="0">
              <a:lnSpc>
                <a:spcPct val="100000"/>
              </a:lnSpc>
              <a:spcBef>
                <a:spcPts val="0"/>
              </a:spcBef>
              <a:spcAft>
                <a:spcPts val="0"/>
              </a:spcAft>
              <a:buClr>
                <a:srgbClr val="000000"/>
              </a:buClr>
              <a:buSzPts val="400"/>
              <a:buFont typeface="Gill Sans"/>
              <a:buNone/>
            </a:pPr>
            <a:r>
              <a:rPr lang="en" sz="1600" i="0" u="none" strike="noStrike" cap="none">
                <a:solidFill>
                  <a:srgbClr val="000000"/>
                </a:solidFill>
                <a:latin typeface="Century Gothic"/>
                <a:ea typeface="Quattrocento Sans"/>
                <a:cs typeface="Century Gothic"/>
                <a:sym typeface="Quattrocento Sans"/>
              </a:rPr>
              <a:t>Warm/controlled temperature</a:t>
            </a:r>
            <a:endParaRPr sz="1600" i="0" u="none" strike="noStrike" cap="none">
              <a:solidFill>
                <a:srgbClr val="000000"/>
              </a:solidFill>
              <a:latin typeface="Century Gothic"/>
              <a:ea typeface="Quattrocento Sans"/>
              <a:cs typeface="Century Gothic"/>
              <a:sym typeface="Quattrocento Sans"/>
            </a:endParaRPr>
          </a:p>
          <a:p>
            <a:pPr marL="0" marR="0" lvl="0" indent="0" algn="l" rtl="0">
              <a:lnSpc>
                <a:spcPct val="100000"/>
              </a:lnSpc>
              <a:spcBef>
                <a:spcPts val="0"/>
              </a:spcBef>
              <a:spcAft>
                <a:spcPts val="0"/>
              </a:spcAft>
              <a:buClr>
                <a:srgbClr val="000000"/>
              </a:buClr>
              <a:buSzPts val="400"/>
              <a:buFont typeface="Gill Sans"/>
              <a:buNone/>
            </a:pPr>
            <a:endParaRPr sz="1600">
              <a:latin typeface="Century Gothic"/>
              <a:ea typeface="Quattrocento Sans"/>
              <a:cs typeface="Century Gothic"/>
              <a:sym typeface="Quattrocento Sans"/>
            </a:endParaRPr>
          </a:p>
          <a:p>
            <a:pPr marL="0" marR="0" lvl="0" indent="0" algn="l" rtl="0">
              <a:lnSpc>
                <a:spcPct val="100000"/>
              </a:lnSpc>
              <a:spcBef>
                <a:spcPts val="0"/>
              </a:spcBef>
              <a:spcAft>
                <a:spcPts val="0"/>
              </a:spcAft>
              <a:buClr>
                <a:srgbClr val="000000"/>
              </a:buClr>
              <a:buSzPts val="400"/>
              <a:buFont typeface="Gill Sans"/>
              <a:buNone/>
            </a:pPr>
            <a:r>
              <a:rPr lang="en" sz="1600">
                <a:latin typeface="Century Gothic"/>
                <a:ea typeface="Quattrocento Sans"/>
                <a:cs typeface="Century Gothic"/>
                <a:sym typeface="Quattrocento Sans"/>
              </a:rPr>
              <a:t>$20,000</a:t>
            </a:r>
            <a:endParaRPr sz="1600">
              <a:latin typeface="Century Gothic"/>
              <a:ea typeface="Quattrocento Sans"/>
              <a:cs typeface="Century Gothic"/>
              <a:sym typeface="Quattrocento Sans"/>
            </a:endParaRPr>
          </a:p>
        </p:txBody>
      </p:sp>
      <p:pic>
        <p:nvPicPr>
          <p:cNvPr id="6" name="Google Shape;409;p57" descr="Embrace_Infant_Warmer_gallery.jpg"/>
          <p:cNvPicPr preferRelativeResize="0"/>
          <p:nvPr/>
        </p:nvPicPr>
        <p:blipFill rotWithShape="1">
          <a:blip r:embed="rId3">
            <a:alphaModFix/>
          </a:blip>
          <a:srcRect/>
          <a:stretch/>
        </p:blipFill>
        <p:spPr>
          <a:xfrm>
            <a:off x="4683806" y="1856134"/>
            <a:ext cx="4103100" cy="2487780"/>
          </a:xfrm>
          <a:prstGeom prst="rect">
            <a:avLst/>
          </a:prstGeom>
          <a:noFill/>
          <a:ln>
            <a:noFill/>
          </a:ln>
        </p:spPr>
      </p:pic>
      <p:sp>
        <p:nvSpPr>
          <p:cNvPr id="7" name="Google Shape;410;p57"/>
          <p:cNvSpPr txBox="1"/>
          <p:nvPr/>
        </p:nvSpPr>
        <p:spPr>
          <a:xfrm>
            <a:off x="5641264" y="4540632"/>
            <a:ext cx="2188200" cy="110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
              <a:buFont typeface="Gill Sans"/>
              <a:buNone/>
            </a:pPr>
            <a:r>
              <a:rPr lang="en" sz="1600" i="0" u="none" strike="noStrike" cap="none">
                <a:solidFill>
                  <a:srgbClr val="000000"/>
                </a:solidFill>
                <a:latin typeface="Century Gothic"/>
                <a:ea typeface="Quattrocento Sans"/>
                <a:cs typeface="Century Gothic"/>
                <a:sym typeface="Quattrocento Sans"/>
              </a:rPr>
              <a:t>Embrace</a:t>
            </a:r>
            <a:endParaRPr>
              <a:latin typeface="Century Gothic"/>
              <a:ea typeface="Quattrocento Sans"/>
              <a:cs typeface="Century Gothic"/>
              <a:sym typeface="Quattrocento Sans"/>
            </a:endParaRPr>
          </a:p>
          <a:p>
            <a:pPr marL="0" marR="0" lvl="0" indent="0" algn="l" rtl="0">
              <a:lnSpc>
                <a:spcPct val="100000"/>
              </a:lnSpc>
              <a:spcBef>
                <a:spcPts val="0"/>
              </a:spcBef>
              <a:spcAft>
                <a:spcPts val="0"/>
              </a:spcAft>
              <a:buClr>
                <a:srgbClr val="000000"/>
              </a:buClr>
              <a:buSzPts val="400"/>
              <a:buFont typeface="Gill Sans"/>
              <a:buNone/>
            </a:pPr>
            <a:r>
              <a:rPr lang="en" sz="1600" i="0" u="none" strike="noStrike" cap="none">
                <a:solidFill>
                  <a:srgbClr val="000000"/>
                </a:solidFill>
                <a:latin typeface="Century Gothic"/>
                <a:ea typeface="Quattrocento Sans"/>
                <a:cs typeface="Century Gothic"/>
                <a:sym typeface="Quattrocento Sans"/>
              </a:rPr>
              <a:t>Low-cost infant warmer</a:t>
            </a:r>
            <a:endParaRPr sz="1600" i="0" u="none" strike="noStrike" cap="none">
              <a:solidFill>
                <a:srgbClr val="000000"/>
              </a:solidFill>
              <a:latin typeface="Century Gothic"/>
              <a:ea typeface="Quattrocento Sans"/>
              <a:cs typeface="Century Gothic"/>
              <a:sym typeface="Quattrocento Sans"/>
            </a:endParaRPr>
          </a:p>
          <a:p>
            <a:pPr marL="0" marR="0" lvl="0" indent="0" algn="l" rtl="0">
              <a:lnSpc>
                <a:spcPct val="100000"/>
              </a:lnSpc>
              <a:spcBef>
                <a:spcPts val="0"/>
              </a:spcBef>
              <a:spcAft>
                <a:spcPts val="0"/>
              </a:spcAft>
              <a:buClr>
                <a:srgbClr val="000000"/>
              </a:buClr>
              <a:buSzPts val="400"/>
              <a:buFont typeface="Gill Sans"/>
              <a:buNone/>
            </a:pPr>
            <a:endParaRPr sz="1600">
              <a:latin typeface="Century Gothic"/>
              <a:ea typeface="Quattrocento Sans"/>
              <a:cs typeface="Century Gothic"/>
              <a:sym typeface="Quattrocento Sans"/>
            </a:endParaRPr>
          </a:p>
          <a:p>
            <a:pPr marL="0" marR="0" lvl="0" indent="0" algn="l" rtl="0">
              <a:lnSpc>
                <a:spcPct val="100000"/>
              </a:lnSpc>
              <a:spcBef>
                <a:spcPts val="0"/>
              </a:spcBef>
              <a:spcAft>
                <a:spcPts val="0"/>
              </a:spcAft>
              <a:buClr>
                <a:srgbClr val="000000"/>
              </a:buClr>
              <a:buSzPts val="400"/>
              <a:buFont typeface="Gill Sans"/>
              <a:buNone/>
            </a:pPr>
            <a:r>
              <a:rPr lang="en" sz="1600">
                <a:latin typeface="Century Gothic"/>
                <a:ea typeface="Quattrocento Sans"/>
                <a:cs typeface="Century Gothic"/>
                <a:sym typeface="Quattrocento Sans"/>
              </a:rPr>
              <a:t>$25</a:t>
            </a:r>
            <a:endParaRPr sz="1600">
              <a:latin typeface="Century Gothic"/>
              <a:ea typeface="Quattrocento Sans"/>
              <a:cs typeface="Century Gothic"/>
              <a:sym typeface="Quattrocento Sans"/>
            </a:endParaRPr>
          </a:p>
        </p:txBody>
      </p:sp>
    </p:spTree>
    <p:extLst>
      <p:ext uri="{BB962C8B-B14F-4D97-AF65-F5344CB8AC3E}">
        <p14:creationId xmlns:p14="http://schemas.microsoft.com/office/powerpoint/2010/main" val="154803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 dirty="0">
                <a:latin typeface="Century Gothic"/>
                <a:ea typeface="Quattrocento Sans"/>
                <a:cs typeface="Century Gothic"/>
                <a:sym typeface="Quattrocento Sans"/>
              </a:rPr>
              <a:t>ADDITIONAL BUSINESS MODELS</a:t>
            </a:r>
            <a:endParaRPr lang="en-US" dirty="0">
              <a:latin typeface="Century Gothic"/>
              <a:cs typeface="Century Gothic"/>
            </a:endParaRPr>
          </a:p>
        </p:txBody>
      </p:sp>
      <p:pic>
        <p:nvPicPr>
          <p:cNvPr id="9" name="Google Shape;416;p58"/>
          <p:cNvPicPr preferRelativeResize="0"/>
          <p:nvPr/>
        </p:nvPicPr>
        <p:blipFill rotWithShape="1">
          <a:blip r:embed="rId2">
            <a:alphaModFix/>
          </a:blip>
          <a:srcRect/>
          <a:stretch/>
        </p:blipFill>
        <p:spPr>
          <a:xfrm>
            <a:off x="2355050" y="2777090"/>
            <a:ext cx="1455651" cy="1455651"/>
          </a:xfrm>
          <a:prstGeom prst="rect">
            <a:avLst/>
          </a:prstGeom>
          <a:noFill/>
          <a:ln>
            <a:noFill/>
          </a:ln>
        </p:spPr>
      </p:pic>
      <p:pic>
        <p:nvPicPr>
          <p:cNvPr id="10" name="Google Shape;417;p58"/>
          <p:cNvPicPr preferRelativeResize="0"/>
          <p:nvPr/>
        </p:nvPicPr>
        <p:blipFill rotWithShape="1">
          <a:blip r:embed="rId3">
            <a:alphaModFix/>
          </a:blip>
          <a:srcRect/>
          <a:stretch/>
        </p:blipFill>
        <p:spPr>
          <a:xfrm>
            <a:off x="5003350" y="2749253"/>
            <a:ext cx="1511325" cy="1511325"/>
          </a:xfrm>
          <a:prstGeom prst="rect">
            <a:avLst/>
          </a:prstGeom>
          <a:noFill/>
          <a:ln>
            <a:noFill/>
          </a:ln>
        </p:spPr>
      </p:pic>
      <p:sp>
        <p:nvSpPr>
          <p:cNvPr id="11" name="Google Shape;418;p58"/>
          <p:cNvSpPr txBox="1"/>
          <p:nvPr/>
        </p:nvSpPr>
        <p:spPr>
          <a:xfrm>
            <a:off x="2162625" y="4337290"/>
            <a:ext cx="1840500" cy="36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i="0" u="none" strike="noStrike" cap="none" dirty="0">
                <a:solidFill>
                  <a:srgbClr val="000000"/>
                </a:solidFill>
                <a:latin typeface="Century Gothic"/>
                <a:ea typeface="Quattrocento Sans"/>
                <a:cs typeface="Century Gothic"/>
                <a:sym typeface="Quattrocento Sans"/>
              </a:rPr>
              <a:t>Profit redistribution</a:t>
            </a:r>
            <a:endParaRPr i="0" u="none" strike="noStrike" cap="none" dirty="0">
              <a:solidFill>
                <a:srgbClr val="000000"/>
              </a:solidFill>
              <a:latin typeface="Century Gothic"/>
              <a:ea typeface="Quattrocento Sans"/>
              <a:cs typeface="Century Gothic"/>
              <a:sym typeface="Quattrocento Sans"/>
            </a:endParaRPr>
          </a:p>
        </p:txBody>
      </p:sp>
      <p:sp>
        <p:nvSpPr>
          <p:cNvPr id="12" name="Google Shape;419;p58"/>
          <p:cNvSpPr txBox="1"/>
          <p:nvPr/>
        </p:nvSpPr>
        <p:spPr>
          <a:xfrm>
            <a:off x="4838763" y="4337290"/>
            <a:ext cx="1840500" cy="36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i="0" u="none" strike="noStrike" cap="none">
                <a:solidFill>
                  <a:srgbClr val="000000"/>
                </a:solidFill>
                <a:latin typeface="Century Gothic"/>
                <a:ea typeface="Quattrocento Sans"/>
                <a:cs typeface="Century Gothic"/>
                <a:sym typeface="Quattrocento Sans"/>
              </a:rPr>
              <a:t>Environment</a:t>
            </a:r>
            <a:r>
              <a:rPr lang="en">
                <a:latin typeface="Century Gothic"/>
                <a:ea typeface="Quattrocento Sans"/>
                <a:cs typeface="Century Gothic"/>
                <a:sym typeface="Quattrocento Sans"/>
              </a:rPr>
              <a:t> Focused</a:t>
            </a:r>
            <a:endParaRPr i="0" u="none" strike="noStrike" cap="none">
              <a:solidFill>
                <a:srgbClr val="000000"/>
              </a:solidFill>
              <a:latin typeface="Century Gothic"/>
              <a:ea typeface="Quattrocento Sans"/>
              <a:cs typeface="Century Gothic"/>
              <a:sym typeface="Quattrocento Sans"/>
            </a:endParaRPr>
          </a:p>
        </p:txBody>
      </p:sp>
    </p:spTree>
    <p:extLst>
      <p:ext uri="{BB962C8B-B14F-4D97-AF65-F5344CB8AC3E}">
        <p14:creationId xmlns:p14="http://schemas.microsoft.com/office/powerpoint/2010/main" val="331336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dirty="0">
                <a:solidFill>
                  <a:schemeClr val="dk1"/>
                </a:solidFill>
                <a:latin typeface="Century Gothic"/>
                <a:ea typeface="Century Gothic"/>
                <a:cs typeface="Century Gothic"/>
                <a:sym typeface="Century Gothic"/>
              </a:rPr>
              <a:t>OVERVIEW OF IDEA</a:t>
            </a:r>
            <a:endParaRPr lang="en-US" dirty="0">
              <a:latin typeface="Century Gothic"/>
              <a:cs typeface="Century Gothic"/>
            </a:endParaRPr>
          </a:p>
        </p:txBody>
      </p:sp>
      <p:pic>
        <p:nvPicPr>
          <p:cNvPr id="13" name="Google Shape;991;p100" descr="farmer.png"/>
          <p:cNvPicPr preferRelativeResize="0"/>
          <p:nvPr/>
        </p:nvPicPr>
        <p:blipFill rotWithShape="1">
          <a:blip r:embed="rId2">
            <a:alphaModFix/>
          </a:blip>
          <a:srcRect/>
          <a:stretch/>
        </p:blipFill>
        <p:spPr>
          <a:xfrm flipH="1">
            <a:off x="7599790" y="2159840"/>
            <a:ext cx="401751" cy="401751"/>
          </a:xfrm>
          <a:prstGeom prst="rect">
            <a:avLst/>
          </a:prstGeom>
          <a:noFill/>
          <a:ln>
            <a:noFill/>
          </a:ln>
        </p:spPr>
      </p:pic>
      <p:pic>
        <p:nvPicPr>
          <p:cNvPr id="14" name="Google Shape;992;p100" descr="showman.png"/>
          <p:cNvPicPr preferRelativeResize="0"/>
          <p:nvPr/>
        </p:nvPicPr>
        <p:blipFill rotWithShape="1">
          <a:blip r:embed="rId3">
            <a:alphaModFix/>
          </a:blip>
          <a:srcRect/>
          <a:stretch/>
        </p:blipFill>
        <p:spPr>
          <a:xfrm flipH="1">
            <a:off x="8489217" y="2159838"/>
            <a:ext cx="418962" cy="418962"/>
          </a:xfrm>
          <a:prstGeom prst="rect">
            <a:avLst/>
          </a:prstGeom>
          <a:noFill/>
          <a:ln>
            <a:noFill/>
          </a:ln>
        </p:spPr>
      </p:pic>
      <p:pic>
        <p:nvPicPr>
          <p:cNvPr id="15" name="Google Shape;993;p100" descr="croupier.png"/>
          <p:cNvPicPr preferRelativeResize="0"/>
          <p:nvPr/>
        </p:nvPicPr>
        <p:blipFill rotWithShape="1">
          <a:blip r:embed="rId4">
            <a:alphaModFix/>
          </a:blip>
          <a:srcRect/>
          <a:stretch/>
        </p:blipFill>
        <p:spPr>
          <a:xfrm flipH="1">
            <a:off x="8048532" y="2159842"/>
            <a:ext cx="408102" cy="408102"/>
          </a:xfrm>
          <a:prstGeom prst="rect">
            <a:avLst/>
          </a:prstGeom>
          <a:noFill/>
          <a:ln>
            <a:noFill/>
          </a:ln>
        </p:spPr>
      </p:pic>
      <p:sp>
        <p:nvSpPr>
          <p:cNvPr id="16" name="Google Shape;994;p100"/>
          <p:cNvSpPr txBox="1"/>
          <p:nvPr/>
        </p:nvSpPr>
        <p:spPr>
          <a:xfrm>
            <a:off x="3666669" y="4399087"/>
            <a:ext cx="20934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 sz="1600" b="0" i="0" u="none" strike="noStrike" cap="none">
                <a:solidFill>
                  <a:schemeClr val="dk1"/>
                </a:solidFill>
                <a:latin typeface="Century Gothic"/>
                <a:ea typeface="Century Gothic"/>
                <a:cs typeface="Century Gothic"/>
                <a:sym typeface="Century Gothic"/>
              </a:rPr>
              <a:t>Goods and/or services</a:t>
            </a:r>
            <a:endParaRPr sz="1600" b="0" i="0" u="none" strike="noStrike" cap="none">
              <a:solidFill>
                <a:schemeClr val="dk1"/>
              </a:solidFill>
              <a:latin typeface="Century Gothic"/>
              <a:ea typeface="Century Gothic"/>
              <a:cs typeface="Century Gothic"/>
              <a:sym typeface="Century Gothic"/>
            </a:endParaRPr>
          </a:p>
        </p:txBody>
      </p:sp>
      <p:sp>
        <p:nvSpPr>
          <p:cNvPr id="17" name="Google Shape;995;p100"/>
          <p:cNvSpPr txBox="1"/>
          <p:nvPr/>
        </p:nvSpPr>
        <p:spPr>
          <a:xfrm>
            <a:off x="6202790" y="4399087"/>
            <a:ext cx="17847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 sz="1600" b="0" i="0" u="none" strike="noStrike" cap="none">
                <a:solidFill>
                  <a:schemeClr val="dk1"/>
                </a:solidFill>
                <a:latin typeface="Century Gothic"/>
                <a:ea typeface="Century Gothic"/>
                <a:cs typeface="Century Gothic"/>
                <a:sym typeface="Century Gothic"/>
              </a:rPr>
              <a:t>Impact Driven Enterprises</a:t>
            </a:r>
            <a:endParaRPr sz="1600" b="0" i="0" u="none" strike="noStrike" cap="none">
              <a:solidFill>
                <a:schemeClr val="dk1"/>
              </a:solidFill>
              <a:latin typeface="Century Gothic"/>
              <a:ea typeface="Century Gothic"/>
              <a:cs typeface="Century Gothic"/>
              <a:sym typeface="Century Gothic"/>
            </a:endParaRPr>
          </a:p>
        </p:txBody>
      </p:sp>
      <p:sp>
        <p:nvSpPr>
          <p:cNvPr id="18" name="Google Shape;996;p100"/>
          <p:cNvSpPr/>
          <p:nvPr/>
        </p:nvSpPr>
        <p:spPr>
          <a:xfrm>
            <a:off x="4459479" y="3162648"/>
            <a:ext cx="2830107" cy="2420905"/>
          </a:xfrm>
          <a:prstGeom prst="blockArc">
            <a:avLst>
              <a:gd name="adj1" fmla="val 10800000"/>
              <a:gd name="adj2" fmla="val 0"/>
              <a:gd name="adj3" fmla="val 25000"/>
            </a:avLst>
          </a:prstGeom>
          <a:solidFill>
            <a:srgbClr val="399B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997;p100"/>
          <p:cNvSpPr txBox="1"/>
          <p:nvPr/>
        </p:nvSpPr>
        <p:spPr>
          <a:xfrm>
            <a:off x="1160015" y="4329480"/>
            <a:ext cx="2256900" cy="646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 sz="1400" b="0" i="0" u="none" strike="noStrike" cap="none">
                <a:solidFill>
                  <a:schemeClr val="dk1"/>
                </a:solidFill>
                <a:latin typeface="Century Gothic"/>
                <a:ea typeface="Century Gothic"/>
                <a:cs typeface="Century Gothic"/>
                <a:sym typeface="Century Gothic"/>
              </a:rPr>
              <a:t>Biz procurement &amp; Corp social Investments/ Responsibility</a:t>
            </a:r>
            <a:endParaRPr sz="1400" b="0" i="0" u="none" strike="noStrike" cap="none">
              <a:solidFill>
                <a:schemeClr val="dk1"/>
              </a:solidFill>
              <a:latin typeface="Century Gothic"/>
              <a:ea typeface="Century Gothic"/>
              <a:cs typeface="Century Gothic"/>
              <a:sym typeface="Century Gothic"/>
            </a:endParaRPr>
          </a:p>
        </p:txBody>
      </p:sp>
      <p:sp>
        <p:nvSpPr>
          <p:cNvPr id="20" name="Google Shape;998;p100"/>
          <p:cNvSpPr/>
          <p:nvPr/>
        </p:nvSpPr>
        <p:spPr>
          <a:xfrm>
            <a:off x="2059036" y="3162648"/>
            <a:ext cx="2830107" cy="2420905"/>
          </a:xfrm>
          <a:prstGeom prst="blockArc">
            <a:avLst>
              <a:gd name="adj1" fmla="val 10800000"/>
              <a:gd name="adj2" fmla="val 0"/>
              <a:gd name="adj3" fmla="val 25000"/>
            </a:avLst>
          </a:prstGeom>
          <a:solidFill>
            <a:srgbClr val="569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999;p100"/>
          <p:cNvSpPr/>
          <p:nvPr/>
        </p:nvSpPr>
        <p:spPr>
          <a:xfrm rot="10800000">
            <a:off x="4459385" y="3834329"/>
            <a:ext cx="2830107" cy="2420905"/>
          </a:xfrm>
          <a:prstGeom prst="blockArc">
            <a:avLst>
              <a:gd name="adj1" fmla="val 10800000"/>
              <a:gd name="adj2" fmla="val 0"/>
              <a:gd name="adj3" fmla="val 25000"/>
            </a:avLst>
          </a:prstGeom>
          <a:solidFill>
            <a:srgbClr val="569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1000;p100"/>
          <p:cNvSpPr/>
          <p:nvPr/>
        </p:nvSpPr>
        <p:spPr>
          <a:xfrm rot="10800000">
            <a:off x="2058942" y="3834329"/>
            <a:ext cx="2830107" cy="2420905"/>
          </a:xfrm>
          <a:prstGeom prst="blockArc">
            <a:avLst>
              <a:gd name="adj1" fmla="val 10800000"/>
              <a:gd name="adj2" fmla="val 0"/>
              <a:gd name="adj3" fmla="val 25000"/>
            </a:avLst>
          </a:prstGeom>
          <a:solidFill>
            <a:srgbClr val="399B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1001;p100"/>
          <p:cNvSpPr/>
          <p:nvPr/>
        </p:nvSpPr>
        <p:spPr>
          <a:xfrm rot="19669063">
            <a:off x="5824047" y="5687078"/>
            <a:ext cx="360486" cy="469749"/>
          </a:xfrm>
          <a:prstGeom prst="halfFrame">
            <a:avLst>
              <a:gd name="adj1" fmla="val 19174"/>
              <a:gd name="adj2" fmla="val 19008"/>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1002;p100"/>
          <p:cNvSpPr/>
          <p:nvPr/>
        </p:nvSpPr>
        <p:spPr>
          <a:xfrm rot="8869063">
            <a:off x="5677924" y="3248654"/>
            <a:ext cx="360486" cy="469749"/>
          </a:xfrm>
          <a:prstGeom prst="halfFrame">
            <a:avLst>
              <a:gd name="adj1" fmla="val 19174"/>
              <a:gd name="adj2" fmla="val 19008"/>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1003;p100"/>
          <p:cNvSpPr/>
          <p:nvPr/>
        </p:nvSpPr>
        <p:spPr>
          <a:xfrm rot="8869063">
            <a:off x="3252707" y="5662770"/>
            <a:ext cx="360486" cy="469749"/>
          </a:xfrm>
          <a:prstGeom prst="halfFrame">
            <a:avLst>
              <a:gd name="adj1" fmla="val 19174"/>
              <a:gd name="adj2" fmla="val 19008"/>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1004;p100"/>
          <p:cNvSpPr/>
          <p:nvPr/>
        </p:nvSpPr>
        <p:spPr>
          <a:xfrm rot="19669063">
            <a:off x="3326046" y="3272964"/>
            <a:ext cx="360486" cy="469749"/>
          </a:xfrm>
          <a:prstGeom prst="halfFrame">
            <a:avLst>
              <a:gd name="adj1" fmla="val 19174"/>
              <a:gd name="adj2" fmla="val 19008"/>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1005;p100"/>
          <p:cNvSpPr txBox="1"/>
          <p:nvPr/>
        </p:nvSpPr>
        <p:spPr>
          <a:xfrm>
            <a:off x="7204102" y="2582685"/>
            <a:ext cx="20085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 sz="1600" b="1" i="0" u="none" strike="noStrike" cap="none">
                <a:solidFill>
                  <a:schemeClr val="dk1"/>
                </a:solidFill>
                <a:latin typeface="Century Gothic"/>
                <a:ea typeface="Century Gothic"/>
                <a:cs typeface="Century Gothic"/>
                <a:sym typeface="Century Gothic"/>
              </a:rPr>
              <a:t>Impact Driven Enterprises (IDEs)</a:t>
            </a:r>
            <a:endParaRPr sz="1600" b="1" i="0" u="none" strike="noStrike" cap="none">
              <a:solidFill>
                <a:schemeClr val="dk1"/>
              </a:solidFill>
              <a:latin typeface="Century Gothic"/>
              <a:ea typeface="Century Gothic"/>
              <a:cs typeface="Century Gothic"/>
              <a:sym typeface="Century Gothic"/>
            </a:endParaRPr>
          </a:p>
        </p:txBody>
      </p:sp>
      <p:pic>
        <p:nvPicPr>
          <p:cNvPr id="28" name="Google Shape;1006;p100" descr="hotel.png"/>
          <p:cNvPicPr preferRelativeResize="0"/>
          <p:nvPr/>
        </p:nvPicPr>
        <p:blipFill rotWithShape="1">
          <a:blip r:embed="rId5">
            <a:alphaModFix/>
          </a:blip>
          <a:srcRect/>
          <a:stretch/>
        </p:blipFill>
        <p:spPr>
          <a:xfrm>
            <a:off x="334964" y="2159840"/>
            <a:ext cx="401751" cy="401751"/>
          </a:xfrm>
          <a:prstGeom prst="rect">
            <a:avLst/>
          </a:prstGeom>
          <a:noFill/>
          <a:ln>
            <a:noFill/>
          </a:ln>
        </p:spPr>
      </p:pic>
      <p:pic>
        <p:nvPicPr>
          <p:cNvPr id="29" name="Google Shape;1007;p100" descr="hotel.png"/>
          <p:cNvPicPr preferRelativeResize="0"/>
          <p:nvPr/>
        </p:nvPicPr>
        <p:blipFill rotWithShape="1">
          <a:blip r:embed="rId5">
            <a:alphaModFix/>
          </a:blip>
          <a:srcRect/>
          <a:stretch/>
        </p:blipFill>
        <p:spPr>
          <a:xfrm>
            <a:off x="790063" y="2159840"/>
            <a:ext cx="401751" cy="401751"/>
          </a:xfrm>
          <a:prstGeom prst="rect">
            <a:avLst/>
          </a:prstGeom>
          <a:noFill/>
          <a:ln>
            <a:noFill/>
          </a:ln>
        </p:spPr>
      </p:pic>
      <p:pic>
        <p:nvPicPr>
          <p:cNvPr id="30" name="Google Shape;1008;p100" descr="hotel.png"/>
          <p:cNvPicPr preferRelativeResize="0"/>
          <p:nvPr/>
        </p:nvPicPr>
        <p:blipFill rotWithShape="1">
          <a:blip r:embed="rId5">
            <a:alphaModFix/>
          </a:blip>
          <a:srcRect/>
          <a:stretch/>
        </p:blipFill>
        <p:spPr>
          <a:xfrm>
            <a:off x="1241605" y="2159840"/>
            <a:ext cx="401751" cy="401751"/>
          </a:xfrm>
          <a:prstGeom prst="rect">
            <a:avLst/>
          </a:prstGeom>
          <a:noFill/>
          <a:ln>
            <a:noFill/>
          </a:ln>
        </p:spPr>
      </p:pic>
      <p:sp>
        <p:nvSpPr>
          <p:cNvPr id="31" name="Google Shape;1009;p100"/>
          <p:cNvSpPr txBox="1"/>
          <p:nvPr/>
        </p:nvSpPr>
        <p:spPr>
          <a:xfrm>
            <a:off x="47238" y="2582697"/>
            <a:ext cx="19050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 sz="1600" b="1" i="0" u="none" strike="noStrike" cap="none">
                <a:solidFill>
                  <a:schemeClr val="dk1"/>
                </a:solidFill>
                <a:latin typeface="Century Gothic"/>
                <a:ea typeface="Century Gothic"/>
                <a:cs typeface="Century Gothic"/>
                <a:sym typeface="Century Gothic"/>
              </a:rPr>
              <a:t>Public &amp; Private Sectors </a:t>
            </a:r>
            <a:endParaRPr sz="1800" b="0" i="0" u="none" strike="noStrike" cap="none">
              <a:solidFill>
                <a:schemeClr val="dk1"/>
              </a:solidFill>
              <a:latin typeface="Century Gothic"/>
              <a:ea typeface="Century Gothic"/>
              <a:cs typeface="Century Gothic"/>
              <a:sym typeface="Century Gothic"/>
            </a:endParaRPr>
          </a:p>
        </p:txBody>
      </p:sp>
      <p:sp>
        <p:nvSpPr>
          <p:cNvPr id="33" name="Google Shape;1011;p100"/>
          <p:cNvSpPr/>
          <p:nvPr/>
        </p:nvSpPr>
        <p:spPr>
          <a:xfrm>
            <a:off x="55852" y="3154960"/>
            <a:ext cx="1929900"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Century Gothic"/>
                <a:ea typeface="Century Gothic"/>
                <a:cs typeface="Century Gothic"/>
                <a:sym typeface="Century Gothic"/>
              </a:rPr>
              <a:t>These sectors have the </a:t>
            </a:r>
            <a:r>
              <a:rPr lang="en" sz="1200" b="1" i="0" u="none" strike="noStrike" cap="none" dirty="0">
                <a:solidFill>
                  <a:srgbClr val="31859C"/>
                </a:solidFill>
                <a:latin typeface="Century Gothic"/>
                <a:ea typeface="Century Gothic"/>
                <a:cs typeface="Century Gothic"/>
                <a:sym typeface="Century Gothic"/>
              </a:rPr>
              <a:t>means &amp; capital</a:t>
            </a:r>
            <a:r>
              <a:rPr lang="en" sz="1200" b="0" i="0" u="none" strike="noStrike" cap="none" dirty="0">
                <a:solidFill>
                  <a:srgbClr val="000000"/>
                </a:solidFill>
                <a:latin typeface="Century Gothic"/>
                <a:ea typeface="Century Gothic"/>
                <a:cs typeface="Century Gothic"/>
                <a:sym typeface="Century Gothic"/>
              </a:rPr>
              <a:t> to create income for those who have been engaged to be </a:t>
            </a:r>
            <a:r>
              <a:rPr lang="en" sz="1200" b="1" i="0" u="none" strike="noStrike" cap="none" dirty="0">
                <a:solidFill>
                  <a:srgbClr val="31859C"/>
                </a:solidFill>
                <a:latin typeface="Century Gothic"/>
                <a:ea typeface="Century Gothic"/>
                <a:cs typeface="Century Gothic"/>
                <a:sym typeface="Century Gothic"/>
              </a:rPr>
              <a:t>part of the supply chain</a:t>
            </a:r>
            <a:endParaRPr sz="1200" b="0" i="0" u="none" strike="noStrike" cap="none" dirty="0">
              <a:solidFill>
                <a:srgbClr val="000000"/>
              </a:solidFill>
              <a:latin typeface="Century Gothic"/>
              <a:ea typeface="Century Gothic"/>
              <a:cs typeface="Century Gothic"/>
              <a:sym typeface="Century Gothic"/>
            </a:endParaRPr>
          </a:p>
        </p:txBody>
      </p:sp>
      <p:sp>
        <p:nvSpPr>
          <p:cNvPr id="34" name="Google Shape;1012;p100"/>
          <p:cNvSpPr/>
          <p:nvPr/>
        </p:nvSpPr>
        <p:spPr>
          <a:xfrm>
            <a:off x="7307697" y="3154955"/>
            <a:ext cx="1929900"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Century Gothic"/>
                <a:ea typeface="Century Gothic"/>
                <a:cs typeface="Century Gothic"/>
                <a:sym typeface="Century Gothic"/>
              </a:rPr>
              <a:t>These enterprises offer services and products with the intention of </a:t>
            </a:r>
            <a:r>
              <a:rPr lang="en" sz="1200" b="1" i="0" u="none" strike="noStrike" cap="none">
                <a:solidFill>
                  <a:srgbClr val="31859B"/>
                </a:solidFill>
                <a:latin typeface="Century Gothic"/>
                <a:ea typeface="Century Gothic"/>
                <a:cs typeface="Century Gothic"/>
                <a:sym typeface="Century Gothic"/>
              </a:rPr>
              <a:t>earnings made will benefit a certain community</a:t>
            </a:r>
            <a:endParaRPr sz="1200" b="1" i="0" u="none" strike="noStrike" cap="none">
              <a:solidFill>
                <a:srgbClr val="31859B"/>
              </a:solidFill>
              <a:latin typeface="Century Gothic"/>
              <a:ea typeface="Century Gothic"/>
              <a:cs typeface="Century Gothic"/>
              <a:sym typeface="Century Gothic"/>
            </a:endParaRPr>
          </a:p>
        </p:txBody>
      </p:sp>
      <p:sp>
        <p:nvSpPr>
          <p:cNvPr id="35" name="Google Shape;1013;p100"/>
          <p:cNvSpPr/>
          <p:nvPr/>
        </p:nvSpPr>
        <p:spPr>
          <a:xfrm>
            <a:off x="2341852" y="2147429"/>
            <a:ext cx="4572000" cy="646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 sz="1200" b="0" i="0" u="none" strike="noStrike" cap="none">
                <a:solidFill>
                  <a:schemeClr val="dk1"/>
                </a:solidFill>
                <a:latin typeface="Century Gothic"/>
                <a:ea typeface="Century Gothic"/>
                <a:cs typeface="Century Gothic"/>
                <a:sym typeface="Century Gothic"/>
              </a:rPr>
              <a:t>MaGIC’s Impact Driven Enterprise Accreditation (IDEA) Program aims to create systemic shift by involving</a:t>
            </a:r>
            <a:r>
              <a:rPr lang="en" sz="1200" b="0" i="0" u="none" strike="noStrike" cap="none">
                <a:solidFill>
                  <a:srgbClr val="0000FF"/>
                </a:solidFill>
                <a:latin typeface="Century Gothic"/>
                <a:ea typeface="Century Gothic"/>
                <a:cs typeface="Century Gothic"/>
                <a:sym typeface="Century Gothic"/>
              </a:rPr>
              <a:t> </a:t>
            </a:r>
            <a:r>
              <a:rPr lang="en" sz="1200" b="1" i="0" u="none" strike="noStrike" cap="none">
                <a:solidFill>
                  <a:srgbClr val="31859C"/>
                </a:solidFill>
                <a:latin typeface="Century Gothic"/>
                <a:ea typeface="Century Gothic"/>
                <a:cs typeface="Century Gothic"/>
                <a:sym typeface="Century Gothic"/>
              </a:rPr>
              <a:t>private</a:t>
            </a:r>
            <a:r>
              <a:rPr lang="en" sz="1200" b="0" i="0" u="none" strike="noStrike" cap="none">
                <a:solidFill>
                  <a:srgbClr val="0000FF"/>
                </a:solidFill>
                <a:latin typeface="Century Gothic"/>
                <a:ea typeface="Century Gothic"/>
                <a:cs typeface="Century Gothic"/>
                <a:sym typeface="Century Gothic"/>
              </a:rPr>
              <a:t> </a:t>
            </a:r>
            <a:r>
              <a:rPr lang="en" sz="1200" b="0" i="0" u="none" strike="noStrike" cap="none">
                <a:solidFill>
                  <a:schemeClr val="dk1"/>
                </a:solidFill>
                <a:latin typeface="Century Gothic"/>
                <a:ea typeface="Century Gothic"/>
                <a:cs typeface="Century Gothic"/>
                <a:sym typeface="Century Gothic"/>
              </a:rPr>
              <a:t>and </a:t>
            </a:r>
            <a:r>
              <a:rPr lang="en" sz="1200" b="1" i="0" u="none" strike="noStrike" cap="none">
                <a:solidFill>
                  <a:srgbClr val="31859C"/>
                </a:solidFill>
                <a:latin typeface="Century Gothic"/>
                <a:ea typeface="Century Gothic"/>
                <a:cs typeface="Century Gothic"/>
                <a:sym typeface="Century Gothic"/>
              </a:rPr>
              <a:t>public</a:t>
            </a:r>
            <a:r>
              <a:rPr lang="en" sz="1200" b="0" i="0" u="none" strike="noStrike" cap="none">
                <a:solidFill>
                  <a:schemeClr val="dk1"/>
                </a:solidFill>
                <a:latin typeface="Century Gothic"/>
                <a:ea typeface="Century Gothic"/>
                <a:cs typeface="Century Gothic"/>
                <a:sym typeface="Century Gothic"/>
              </a:rPr>
              <a:t> sectors to drive </a:t>
            </a:r>
            <a:r>
              <a:rPr lang="en" sz="1200" b="1" i="0" u="none" strike="noStrike" cap="none">
                <a:solidFill>
                  <a:srgbClr val="31859C"/>
                </a:solidFill>
                <a:latin typeface="Century Gothic"/>
                <a:ea typeface="Century Gothic"/>
                <a:cs typeface="Century Gothic"/>
                <a:sym typeface="Century Gothic"/>
              </a:rPr>
              <a:t>social procurement </a:t>
            </a:r>
            <a:r>
              <a:rPr lang="en" sz="1200" b="0" i="0" u="none" strike="noStrike" cap="none">
                <a:solidFill>
                  <a:schemeClr val="dk1"/>
                </a:solidFill>
                <a:latin typeface="Century Gothic"/>
                <a:ea typeface="Century Gothic"/>
                <a:cs typeface="Century Gothic"/>
                <a:sym typeface="Century Gothic"/>
              </a:rPr>
              <a:t>and</a:t>
            </a:r>
            <a:r>
              <a:rPr lang="en" sz="1200" b="1" i="0" u="none" strike="noStrike" cap="none">
                <a:solidFill>
                  <a:schemeClr val="dk1"/>
                </a:solidFill>
                <a:latin typeface="Century Gothic"/>
                <a:ea typeface="Century Gothic"/>
                <a:cs typeface="Century Gothic"/>
                <a:sym typeface="Century Gothic"/>
              </a:rPr>
              <a:t> </a:t>
            </a:r>
            <a:r>
              <a:rPr lang="en" sz="1200" b="1" i="0" u="none" strike="noStrike" cap="none">
                <a:solidFill>
                  <a:srgbClr val="31859C"/>
                </a:solidFill>
                <a:latin typeface="Century Gothic"/>
                <a:ea typeface="Century Gothic"/>
                <a:cs typeface="Century Gothic"/>
                <a:sym typeface="Century Gothic"/>
              </a:rPr>
              <a:t>impact projects</a:t>
            </a:r>
            <a:r>
              <a:rPr lang="en" sz="1200" b="0" i="0" u="none" strike="noStrike" cap="none">
                <a:solidFill>
                  <a:srgbClr val="31859C"/>
                </a:solidFill>
                <a:latin typeface="Century Gothic"/>
                <a:ea typeface="Century Gothic"/>
                <a:cs typeface="Century Gothic"/>
                <a:sym typeface="Century Gothic"/>
              </a:rPr>
              <a:t> </a:t>
            </a:r>
            <a:r>
              <a:rPr lang="en" sz="1200" b="0" i="0" u="none" strike="noStrike" cap="none">
                <a:solidFill>
                  <a:schemeClr val="dk1"/>
                </a:solidFill>
                <a:latin typeface="Century Gothic"/>
                <a:ea typeface="Century Gothic"/>
                <a:cs typeface="Century Gothic"/>
                <a:sym typeface="Century Gothic"/>
              </a:rPr>
              <a:t>as part of their activities.</a:t>
            </a:r>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88816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 dirty="0">
                <a:latin typeface="Century Gothic"/>
                <a:ea typeface="Quattrocento Sans"/>
                <a:cs typeface="Century Gothic"/>
                <a:sym typeface="Quattrocento Sans"/>
              </a:rPr>
              <a:t>IDEs CRITERIA FOR IDEA</a:t>
            </a:r>
          </a:p>
        </p:txBody>
      </p:sp>
      <p:sp>
        <p:nvSpPr>
          <p:cNvPr id="13" name="Google Shape;1033;p102"/>
          <p:cNvSpPr/>
          <p:nvPr/>
        </p:nvSpPr>
        <p:spPr>
          <a:xfrm>
            <a:off x="504485" y="1186788"/>
            <a:ext cx="4572000" cy="4617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1200"/>
              <a:buFont typeface="Arial"/>
              <a:buNone/>
            </a:pPr>
            <a:r>
              <a:rPr lang="en" sz="1200" b="0" i="0" u="none" strike="noStrike" cap="none" dirty="0">
                <a:solidFill>
                  <a:schemeClr val="dk1"/>
                </a:solidFill>
                <a:latin typeface="Arial"/>
                <a:ea typeface="Arial"/>
                <a:cs typeface="Arial"/>
                <a:sym typeface="Arial"/>
              </a:rPr>
              <a:t>IDEs must be able to produce evidence to meet the following criteria; and be procurement-ready.</a:t>
            </a:r>
            <a:endParaRPr sz="1200" b="0" i="0" u="none" strike="noStrike" cap="none" dirty="0">
              <a:solidFill>
                <a:schemeClr val="dk1"/>
              </a:solidFill>
              <a:latin typeface="Arial"/>
              <a:ea typeface="Arial"/>
              <a:cs typeface="Arial"/>
              <a:sym typeface="Arial"/>
            </a:endParaRPr>
          </a:p>
        </p:txBody>
      </p:sp>
      <p:sp>
        <p:nvSpPr>
          <p:cNvPr id="14" name="Google Shape;1034;p102"/>
          <p:cNvSpPr/>
          <p:nvPr/>
        </p:nvSpPr>
        <p:spPr>
          <a:xfrm>
            <a:off x="1697761" y="2259975"/>
            <a:ext cx="6756300" cy="609600"/>
          </a:xfrm>
          <a:prstGeom prst="rect">
            <a:avLst/>
          </a:prstGeom>
          <a:solidFill>
            <a:srgbClr val="399BBB"/>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 sz="1200" b="1" i="0" u="none" strike="noStrike" cap="none">
                <a:solidFill>
                  <a:srgbClr val="FFFFFF"/>
                </a:solidFill>
                <a:latin typeface="Arial"/>
                <a:ea typeface="Arial"/>
                <a:cs typeface="Arial"/>
                <a:sym typeface="Arial"/>
              </a:rPr>
              <a:t>Criteria 1</a:t>
            </a:r>
            <a:r>
              <a:rPr lang="en" sz="1200" b="0" i="0" u="none" strike="noStrike" cap="none">
                <a:solidFill>
                  <a:srgbClr val="FFFFFF"/>
                </a:solidFill>
                <a:latin typeface="Arial"/>
                <a:ea typeface="Arial"/>
                <a:cs typeface="Arial"/>
                <a:sym typeface="Arial"/>
              </a:rPr>
              <a:t>:You have a clearly stated social or environmental goal on your public documents, marketing collaterals and/or your company constitution</a:t>
            </a:r>
            <a:endParaRPr sz="1200" b="0" i="0" u="none" strike="noStrike" cap="none">
              <a:solidFill>
                <a:schemeClr val="lt1"/>
              </a:solidFill>
              <a:latin typeface="Play"/>
              <a:ea typeface="Play"/>
              <a:cs typeface="Play"/>
              <a:sym typeface="Play"/>
            </a:endParaRPr>
          </a:p>
        </p:txBody>
      </p:sp>
      <p:sp>
        <p:nvSpPr>
          <p:cNvPr id="15" name="Google Shape;1035;p102"/>
          <p:cNvSpPr/>
          <p:nvPr/>
        </p:nvSpPr>
        <p:spPr>
          <a:xfrm>
            <a:off x="1697761" y="3008306"/>
            <a:ext cx="1068300" cy="1878300"/>
          </a:xfrm>
          <a:prstGeom prst="rect">
            <a:avLst/>
          </a:prstGeom>
          <a:solidFill>
            <a:srgbClr val="399BBB"/>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 sz="1200" b="1" i="0" u="none" strike="noStrike" cap="none">
                <a:solidFill>
                  <a:srgbClr val="FFFFFF"/>
                </a:solidFill>
                <a:latin typeface="Arial"/>
                <a:ea typeface="Arial"/>
                <a:cs typeface="Arial"/>
                <a:sym typeface="Arial"/>
              </a:rPr>
              <a:t>Criteria 2</a:t>
            </a:r>
            <a:r>
              <a:rPr lang="en" sz="1200" b="0" i="0" u="none" strike="noStrike" cap="none">
                <a:solidFill>
                  <a:srgbClr val="FFFFFF"/>
                </a:solidFill>
                <a:latin typeface="Arial"/>
                <a:ea typeface="Arial"/>
                <a:cs typeface="Arial"/>
                <a:sym typeface="Arial"/>
              </a:rPr>
              <a:t>: </a:t>
            </a:r>
            <a:endParaRPr sz="1200" b="0" i="0" u="none" strike="noStrike" cap="none">
              <a:solidFill>
                <a:srgbClr val="FFFFFF"/>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 sz="1200" b="0" i="0" u="none" strike="noStrike" cap="none">
                <a:solidFill>
                  <a:srgbClr val="FFFFFF"/>
                </a:solidFill>
                <a:latin typeface="Arial"/>
                <a:ea typeface="Arial"/>
                <a:cs typeface="Arial"/>
                <a:sym typeface="Arial"/>
              </a:rPr>
              <a:t>You contribute significant resources to your social mission by an allocation of at least:</a:t>
            </a:r>
            <a:endParaRPr sz="1200" b="0" i="0" u="none" strike="noStrike" cap="none">
              <a:solidFill>
                <a:schemeClr val="lt1"/>
              </a:solidFill>
              <a:latin typeface="Play"/>
              <a:ea typeface="Play"/>
              <a:cs typeface="Play"/>
              <a:sym typeface="Play"/>
            </a:endParaRPr>
          </a:p>
        </p:txBody>
      </p:sp>
      <p:sp>
        <p:nvSpPr>
          <p:cNvPr id="16" name="Google Shape;1036;p102"/>
          <p:cNvSpPr/>
          <p:nvPr/>
        </p:nvSpPr>
        <p:spPr>
          <a:xfrm>
            <a:off x="2854686" y="3008300"/>
            <a:ext cx="5599500" cy="392100"/>
          </a:xfrm>
          <a:prstGeom prst="rect">
            <a:avLst/>
          </a:prstGeom>
          <a:solidFill>
            <a:srgbClr val="399B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 sz="1200" i="0" u="none" strike="noStrike" cap="none">
                <a:solidFill>
                  <a:schemeClr val="lt1"/>
                </a:solidFill>
              </a:rPr>
              <a:t>51% of workforce is from disadvantaged groups; or</a:t>
            </a:r>
            <a:endParaRPr sz="1200" i="0" u="none" strike="noStrike" cap="none">
              <a:solidFill>
                <a:srgbClr val="000000"/>
              </a:solidFill>
            </a:endParaRPr>
          </a:p>
        </p:txBody>
      </p:sp>
      <p:sp>
        <p:nvSpPr>
          <p:cNvPr id="17" name="Google Shape;1037;p102"/>
          <p:cNvSpPr/>
          <p:nvPr/>
        </p:nvSpPr>
        <p:spPr>
          <a:xfrm>
            <a:off x="2854686" y="3459625"/>
            <a:ext cx="5599500" cy="499800"/>
          </a:xfrm>
          <a:prstGeom prst="rect">
            <a:avLst/>
          </a:prstGeom>
          <a:solidFill>
            <a:srgbClr val="399BBB"/>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 sz="1200" b="0" i="0" u="none" strike="noStrike" cap="none">
                <a:solidFill>
                  <a:srgbClr val="FFFFFF"/>
                </a:solidFill>
                <a:latin typeface="Arial"/>
                <a:ea typeface="Arial"/>
                <a:cs typeface="Arial"/>
                <a:sym typeface="Arial"/>
              </a:rPr>
              <a:t>35% of your business cost is channeled towards providing income, training or subsidized goods or services to disadvantaged groups; and/or</a:t>
            </a:r>
            <a:endParaRPr sz="1600" b="0" i="0" u="none" strike="noStrike" cap="none">
              <a:solidFill>
                <a:schemeClr val="lt1"/>
              </a:solidFill>
              <a:latin typeface="Play"/>
              <a:ea typeface="Play"/>
              <a:cs typeface="Play"/>
              <a:sym typeface="Play"/>
            </a:endParaRPr>
          </a:p>
        </p:txBody>
      </p:sp>
      <p:sp>
        <p:nvSpPr>
          <p:cNvPr id="18" name="Google Shape;1038;p102"/>
          <p:cNvSpPr/>
          <p:nvPr/>
        </p:nvSpPr>
        <p:spPr>
          <a:xfrm>
            <a:off x="2854686" y="4018650"/>
            <a:ext cx="5599500" cy="499800"/>
          </a:xfrm>
          <a:prstGeom prst="rect">
            <a:avLst/>
          </a:prstGeom>
          <a:solidFill>
            <a:srgbClr val="399BBB"/>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 sz="1200" b="0" i="0" u="none" strike="noStrike" cap="none">
                <a:solidFill>
                  <a:srgbClr val="FFFFFF"/>
                </a:solidFill>
                <a:latin typeface="Arial"/>
                <a:ea typeface="Arial"/>
                <a:cs typeface="Arial"/>
                <a:sym typeface="Arial"/>
              </a:rPr>
              <a:t>35% of your production raw materials or resources is spent on achieving your environmental mission; and/or</a:t>
            </a:r>
            <a:endParaRPr sz="1600" b="0" i="0" u="none" strike="noStrike" cap="none">
              <a:solidFill>
                <a:srgbClr val="FFFFFF"/>
              </a:solidFill>
              <a:latin typeface="Play"/>
              <a:ea typeface="Play"/>
              <a:cs typeface="Play"/>
              <a:sym typeface="Play"/>
            </a:endParaRPr>
          </a:p>
        </p:txBody>
      </p:sp>
      <p:sp>
        <p:nvSpPr>
          <p:cNvPr id="19" name="Google Shape;1039;p102"/>
          <p:cNvSpPr/>
          <p:nvPr/>
        </p:nvSpPr>
        <p:spPr>
          <a:xfrm>
            <a:off x="2847486" y="4572350"/>
            <a:ext cx="5599500" cy="300900"/>
          </a:xfrm>
          <a:prstGeom prst="rect">
            <a:avLst/>
          </a:prstGeom>
          <a:solidFill>
            <a:srgbClr val="399BBB"/>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 sz="1200" b="0" i="0" u="none" strike="noStrike" cap="none">
                <a:solidFill>
                  <a:srgbClr val="FFFFFF"/>
                </a:solidFill>
                <a:latin typeface="Arial"/>
                <a:ea typeface="Arial"/>
                <a:cs typeface="Arial"/>
                <a:sym typeface="Arial"/>
              </a:rPr>
              <a:t>51% of your profits is distributed towards solving your social mission.  </a:t>
            </a:r>
            <a:endParaRPr sz="1600" b="0" i="0" u="none" strike="noStrike" cap="none">
              <a:solidFill>
                <a:schemeClr val="lt1"/>
              </a:solidFill>
              <a:latin typeface="Play"/>
              <a:ea typeface="Play"/>
              <a:cs typeface="Play"/>
              <a:sym typeface="Play"/>
            </a:endParaRPr>
          </a:p>
        </p:txBody>
      </p:sp>
      <p:sp>
        <p:nvSpPr>
          <p:cNvPr id="20" name="Google Shape;1040;p102"/>
          <p:cNvSpPr txBox="1"/>
          <p:nvPr/>
        </p:nvSpPr>
        <p:spPr>
          <a:xfrm>
            <a:off x="4737499" y="4927144"/>
            <a:ext cx="676800" cy="204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AND</a:t>
            </a:r>
            <a:endParaRPr sz="1400" b="0" i="0" u="none" strike="noStrike" cap="none">
              <a:solidFill>
                <a:srgbClr val="000000"/>
              </a:solidFill>
              <a:latin typeface="Arial"/>
              <a:ea typeface="Arial"/>
              <a:cs typeface="Arial"/>
              <a:sym typeface="Arial"/>
            </a:endParaRPr>
          </a:p>
        </p:txBody>
      </p:sp>
      <p:sp>
        <p:nvSpPr>
          <p:cNvPr id="21" name="Google Shape;1041;p102"/>
          <p:cNvSpPr/>
          <p:nvPr/>
        </p:nvSpPr>
        <p:spPr>
          <a:xfrm>
            <a:off x="1697749" y="5280487"/>
            <a:ext cx="6756300" cy="660300"/>
          </a:xfrm>
          <a:prstGeom prst="rect">
            <a:avLst/>
          </a:prstGeom>
          <a:solidFill>
            <a:srgbClr val="569D34"/>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 sz="1200" b="1" i="0" u="none" strike="noStrike" cap="none">
                <a:solidFill>
                  <a:srgbClr val="FFFFFF"/>
                </a:solidFill>
                <a:latin typeface="Arial"/>
                <a:ea typeface="Arial"/>
                <a:cs typeface="Arial"/>
                <a:sym typeface="Arial"/>
              </a:rPr>
              <a:t>Criteria 3</a:t>
            </a:r>
            <a:r>
              <a:rPr lang="en" sz="1200" b="0" i="0" u="none" strike="noStrike" cap="none">
                <a:solidFill>
                  <a:srgbClr val="FFFFFF"/>
                </a:solidFill>
                <a:latin typeface="Arial"/>
                <a:ea typeface="Arial"/>
                <a:cs typeface="Arial"/>
                <a:sym typeface="Arial"/>
              </a:rPr>
              <a:t>: Majority of your total annual revenue is earned by business transactions (income to grant ratio 51:49); or for start-ups, you plan to work towards this revenue model.</a:t>
            </a:r>
            <a:endParaRPr sz="1200" b="0" i="0" u="none" strike="noStrike" cap="none">
              <a:solidFill>
                <a:schemeClr val="lt1"/>
              </a:solidFill>
              <a:latin typeface="Play"/>
              <a:ea typeface="Play"/>
              <a:cs typeface="Play"/>
              <a:sym typeface="Play"/>
            </a:endParaRPr>
          </a:p>
        </p:txBody>
      </p:sp>
      <p:pic>
        <p:nvPicPr>
          <p:cNvPr id="22" name="Google Shape;1042;p102"/>
          <p:cNvPicPr preferRelativeResize="0"/>
          <p:nvPr/>
        </p:nvPicPr>
        <p:blipFill rotWithShape="1">
          <a:blip r:embed="rId2">
            <a:alphaModFix/>
          </a:blip>
          <a:srcRect/>
          <a:stretch/>
        </p:blipFill>
        <p:spPr>
          <a:xfrm>
            <a:off x="550555" y="2624196"/>
            <a:ext cx="635100" cy="635100"/>
          </a:xfrm>
          <a:prstGeom prst="rect">
            <a:avLst/>
          </a:prstGeom>
          <a:noFill/>
          <a:ln>
            <a:noFill/>
          </a:ln>
        </p:spPr>
      </p:pic>
      <p:sp>
        <p:nvSpPr>
          <p:cNvPr id="23" name="Google Shape;1043;p102"/>
          <p:cNvSpPr txBox="1"/>
          <p:nvPr/>
        </p:nvSpPr>
        <p:spPr>
          <a:xfrm>
            <a:off x="49014" y="3344181"/>
            <a:ext cx="1638300" cy="48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SOCIAL OR ENVIRONMENTAL IMPACT</a:t>
            </a:r>
            <a:endParaRPr sz="1400" b="0" i="0" u="none" strike="noStrike" cap="none">
              <a:solidFill>
                <a:srgbClr val="000000"/>
              </a:solidFill>
              <a:latin typeface="Arial"/>
              <a:ea typeface="Arial"/>
              <a:cs typeface="Arial"/>
              <a:sym typeface="Arial"/>
            </a:endParaRPr>
          </a:p>
        </p:txBody>
      </p:sp>
      <p:pic>
        <p:nvPicPr>
          <p:cNvPr id="24" name="Google Shape;1044;p102"/>
          <p:cNvPicPr preferRelativeResize="0"/>
          <p:nvPr/>
        </p:nvPicPr>
        <p:blipFill rotWithShape="1">
          <a:blip r:embed="rId3">
            <a:alphaModFix/>
          </a:blip>
          <a:srcRect/>
          <a:stretch/>
        </p:blipFill>
        <p:spPr>
          <a:xfrm>
            <a:off x="550605" y="4633054"/>
            <a:ext cx="635100" cy="635100"/>
          </a:xfrm>
          <a:prstGeom prst="rect">
            <a:avLst/>
          </a:prstGeom>
          <a:noFill/>
          <a:ln>
            <a:noFill/>
          </a:ln>
        </p:spPr>
      </p:pic>
      <p:sp>
        <p:nvSpPr>
          <p:cNvPr id="25" name="Google Shape;1045;p102"/>
          <p:cNvSpPr txBox="1"/>
          <p:nvPr/>
        </p:nvSpPr>
        <p:spPr>
          <a:xfrm>
            <a:off x="48961" y="5357657"/>
            <a:ext cx="1638300" cy="3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FINANCIAL SUSTAINABILITY</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43740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 dirty="0">
                <a:latin typeface="Century Gothic"/>
                <a:ea typeface="Quattrocento Sans"/>
                <a:cs typeface="Century Gothic"/>
                <a:sym typeface="Quattrocento Sans"/>
              </a:rPr>
              <a:t>IMPACT PARTNERS IN IDEA</a:t>
            </a:r>
          </a:p>
        </p:txBody>
      </p:sp>
      <p:sp>
        <p:nvSpPr>
          <p:cNvPr id="13" name="Google Shape;1051;p103"/>
          <p:cNvSpPr/>
          <p:nvPr/>
        </p:nvSpPr>
        <p:spPr>
          <a:xfrm>
            <a:off x="500606" y="1233985"/>
            <a:ext cx="6380266" cy="8310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1200"/>
              <a:buFont typeface="Arial"/>
              <a:buNone/>
            </a:pPr>
            <a:r>
              <a:rPr lang="en" sz="1200" b="0" i="0" u="none" strike="noStrike" cap="none" dirty="0">
                <a:solidFill>
                  <a:schemeClr val="dk1"/>
                </a:solidFill>
                <a:latin typeface="Arial"/>
                <a:ea typeface="Arial"/>
                <a:cs typeface="Arial"/>
                <a:sym typeface="Arial"/>
              </a:rPr>
              <a:t>Impact partners are institutions who commit to social procurement from IDEs accredited by IDEA. Periodic impact report outlining the partner’s procurement activities and impact achieved will be provided to the Impact Partners.</a:t>
            </a:r>
            <a:endParaRPr sz="1200" b="0" i="0" u="none" strike="noStrike" cap="none" dirty="0">
              <a:solidFill>
                <a:schemeClr val="dk1"/>
              </a:solidFill>
              <a:latin typeface="Arial"/>
              <a:ea typeface="Arial"/>
              <a:cs typeface="Arial"/>
              <a:sym typeface="Arial"/>
            </a:endParaRPr>
          </a:p>
        </p:txBody>
      </p:sp>
      <p:pic>
        <p:nvPicPr>
          <p:cNvPr id="14" name="Google Shape;1052;p103"/>
          <p:cNvPicPr preferRelativeResize="0"/>
          <p:nvPr/>
        </p:nvPicPr>
        <p:blipFill rotWithShape="1">
          <a:blip r:embed="rId2">
            <a:alphaModFix/>
          </a:blip>
          <a:srcRect/>
          <a:stretch/>
        </p:blipFill>
        <p:spPr>
          <a:xfrm>
            <a:off x="2558401" y="4093020"/>
            <a:ext cx="1610131" cy="444074"/>
          </a:xfrm>
          <a:prstGeom prst="rect">
            <a:avLst/>
          </a:prstGeom>
          <a:noFill/>
          <a:ln>
            <a:noFill/>
          </a:ln>
        </p:spPr>
      </p:pic>
      <p:pic>
        <p:nvPicPr>
          <p:cNvPr id="15" name="Google Shape;1053;p103"/>
          <p:cNvPicPr preferRelativeResize="0"/>
          <p:nvPr/>
        </p:nvPicPr>
        <p:blipFill rotWithShape="1">
          <a:blip r:embed="rId3">
            <a:alphaModFix/>
          </a:blip>
          <a:srcRect/>
          <a:stretch/>
        </p:blipFill>
        <p:spPr>
          <a:xfrm>
            <a:off x="408789" y="3883265"/>
            <a:ext cx="1892845" cy="753351"/>
          </a:xfrm>
          <a:prstGeom prst="rect">
            <a:avLst/>
          </a:prstGeom>
          <a:noFill/>
          <a:ln>
            <a:noFill/>
          </a:ln>
        </p:spPr>
      </p:pic>
      <p:pic>
        <p:nvPicPr>
          <p:cNvPr id="16" name="Google Shape;1054;p103" descr="Microsoft - Free images on Pixabay"/>
          <p:cNvPicPr preferRelativeResize="0"/>
          <p:nvPr/>
        </p:nvPicPr>
        <p:blipFill rotWithShape="1">
          <a:blip r:embed="rId4">
            <a:alphaModFix/>
          </a:blip>
          <a:srcRect/>
          <a:stretch/>
        </p:blipFill>
        <p:spPr>
          <a:xfrm>
            <a:off x="3910762" y="2504447"/>
            <a:ext cx="1154897" cy="552116"/>
          </a:xfrm>
          <a:prstGeom prst="rect">
            <a:avLst/>
          </a:prstGeom>
          <a:noFill/>
          <a:ln>
            <a:noFill/>
          </a:ln>
        </p:spPr>
      </p:pic>
      <p:pic>
        <p:nvPicPr>
          <p:cNvPr id="17" name="Google Shape;1055;p103" descr="Screen Shot 2017-05-31 at 10.00.55 AM.png"/>
          <p:cNvPicPr preferRelativeResize="0"/>
          <p:nvPr/>
        </p:nvPicPr>
        <p:blipFill rotWithShape="1">
          <a:blip r:embed="rId5">
            <a:alphaModFix/>
          </a:blip>
          <a:srcRect/>
          <a:stretch/>
        </p:blipFill>
        <p:spPr>
          <a:xfrm>
            <a:off x="2300893" y="2565767"/>
            <a:ext cx="1256900" cy="438918"/>
          </a:xfrm>
          <a:prstGeom prst="rect">
            <a:avLst/>
          </a:prstGeom>
          <a:noFill/>
          <a:ln>
            <a:noFill/>
          </a:ln>
        </p:spPr>
      </p:pic>
      <p:pic>
        <p:nvPicPr>
          <p:cNvPr id="18" name="Google Shape;1056;p103" descr="IoI.png"/>
          <p:cNvPicPr preferRelativeResize="0"/>
          <p:nvPr/>
        </p:nvPicPr>
        <p:blipFill rotWithShape="1">
          <a:blip r:embed="rId6">
            <a:alphaModFix/>
          </a:blip>
          <a:srcRect/>
          <a:stretch/>
        </p:blipFill>
        <p:spPr>
          <a:xfrm>
            <a:off x="2723290" y="3133196"/>
            <a:ext cx="742738" cy="742738"/>
          </a:xfrm>
          <a:prstGeom prst="rect">
            <a:avLst/>
          </a:prstGeom>
          <a:noFill/>
          <a:ln>
            <a:noFill/>
          </a:ln>
        </p:spPr>
      </p:pic>
      <p:pic>
        <p:nvPicPr>
          <p:cNvPr id="19" name="Google Shape;1057;p103"/>
          <p:cNvPicPr preferRelativeResize="0"/>
          <p:nvPr/>
        </p:nvPicPr>
        <p:blipFill rotWithShape="1">
          <a:blip r:embed="rId7">
            <a:alphaModFix/>
          </a:blip>
          <a:srcRect/>
          <a:stretch/>
        </p:blipFill>
        <p:spPr>
          <a:xfrm>
            <a:off x="417167" y="3115455"/>
            <a:ext cx="772740" cy="720350"/>
          </a:xfrm>
          <a:prstGeom prst="rect">
            <a:avLst/>
          </a:prstGeom>
          <a:noFill/>
          <a:ln>
            <a:noFill/>
          </a:ln>
        </p:spPr>
      </p:pic>
      <p:pic>
        <p:nvPicPr>
          <p:cNvPr id="20" name="Google Shape;1058;p103"/>
          <p:cNvPicPr preferRelativeResize="0"/>
          <p:nvPr/>
        </p:nvPicPr>
        <p:blipFill rotWithShape="1">
          <a:blip r:embed="rId8">
            <a:alphaModFix/>
          </a:blip>
          <a:srcRect/>
          <a:stretch/>
        </p:blipFill>
        <p:spPr>
          <a:xfrm>
            <a:off x="221602" y="2600563"/>
            <a:ext cx="1779660" cy="373728"/>
          </a:xfrm>
          <a:prstGeom prst="rect">
            <a:avLst/>
          </a:prstGeom>
          <a:noFill/>
          <a:ln>
            <a:noFill/>
          </a:ln>
        </p:spPr>
      </p:pic>
      <p:pic>
        <p:nvPicPr>
          <p:cNvPr id="21" name="Google Shape;1059;p103"/>
          <p:cNvPicPr preferRelativeResize="0"/>
          <p:nvPr/>
        </p:nvPicPr>
        <p:blipFill rotWithShape="1">
          <a:blip r:embed="rId9">
            <a:alphaModFix/>
          </a:blip>
          <a:srcRect t="29036" b="28162"/>
          <a:stretch/>
        </p:blipFill>
        <p:spPr>
          <a:xfrm>
            <a:off x="4355778" y="4067621"/>
            <a:ext cx="1154388" cy="494069"/>
          </a:xfrm>
          <a:prstGeom prst="rect">
            <a:avLst/>
          </a:prstGeom>
          <a:noFill/>
          <a:ln>
            <a:noFill/>
          </a:ln>
        </p:spPr>
      </p:pic>
      <p:pic>
        <p:nvPicPr>
          <p:cNvPr id="22" name="Google Shape;1060;p103"/>
          <p:cNvPicPr preferRelativeResize="0"/>
          <p:nvPr/>
        </p:nvPicPr>
        <p:blipFill rotWithShape="1">
          <a:blip r:embed="rId10">
            <a:alphaModFix/>
          </a:blip>
          <a:srcRect/>
          <a:stretch/>
        </p:blipFill>
        <p:spPr>
          <a:xfrm>
            <a:off x="7222759" y="4134628"/>
            <a:ext cx="1451894" cy="338967"/>
          </a:xfrm>
          <a:prstGeom prst="rect">
            <a:avLst/>
          </a:prstGeom>
          <a:noFill/>
          <a:ln>
            <a:noFill/>
          </a:ln>
        </p:spPr>
      </p:pic>
      <p:pic>
        <p:nvPicPr>
          <p:cNvPr id="23" name="Google Shape;1061;p103"/>
          <p:cNvPicPr preferRelativeResize="0"/>
          <p:nvPr/>
        </p:nvPicPr>
        <p:blipFill rotWithShape="1">
          <a:blip r:embed="rId11">
            <a:alphaModFix/>
          </a:blip>
          <a:srcRect t="22995" b="24054"/>
          <a:stretch/>
        </p:blipFill>
        <p:spPr>
          <a:xfrm>
            <a:off x="1389545" y="4819533"/>
            <a:ext cx="1254989" cy="664489"/>
          </a:xfrm>
          <a:prstGeom prst="rect">
            <a:avLst/>
          </a:prstGeom>
          <a:noFill/>
          <a:ln>
            <a:noFill/>
          </a:ln>
        </p:spPr>
      </p:pic>
      <p:pic>
        <p:nvPicPr>
          <p:cNvPr id="24" name="Google Shape;1062;p103"/>
          <p:cNvPicPr preferRelativeResize="0"/>
          <p:nvPr/>
        </p:nvPicPr>
        <p:blipFill rotWithShape="1">
          <a:blip r:embed="rId12">
            <a:alphaModFix/>
          </a:blip>
          <a:srcRect/>
          <a:stretch/>
        </p:blipFill>
        <p:spPr>
          <a:xfrm>
            <a:off x="188417" y="4917426"/>
            <a:ext cx="904188" cy="464096"/>
          </a:xfrm>
          <a:prstGeom prst="rect">
            <a:avLst/>
          </a:prstGeom>
          <a:noFill/>
          <a:ln>
            <a:noFill/>
          </a:ln>
        </p:spPr>
      </p:pic>
      <p:pic>
        <p:nvPicPr>
          <p:cNvPr id="25" name="Google Shape;1063;p103"/>
          <p:cNvPicPr preferRelativeResize="0"/>
          <p:nvPr/>
        </p:nvPicPr>
        <p:blipFill rotWithShape="1">
          <a:blip r:embed="rId13">
            <a:alphaModFix/>
          </a:blip>
          <a:srcRect/>
          <a:stretch/>
        </p:blipFill>
        <p:spPr>
          <a:xfrm>
            <a:off x="2922794" y="4885131"/>
            <a:ext cx="892317" cy="535390"/>
          </a:xfrm>
          <a:prstGeom prst="rect">
            <a:avLst/>
          </a:prstGeom>
          <a:noFill/>
          <a:ln>
            <a:noFill/>
          </a:ln>
        </p:spPr>
      </p:pic>
      <p:pic>
        <p:nvPicPr>
          <p:cNvPr id="26" name="Google Shape;1064;p103"/>
          <p:cNvPicPr preferRelativeResize="0"/>
          <p:nvPr/>
        </p:nvPicPr>
        <p:blipFill rotWithShape="1">
          <a:blip r:embed="rId14">
            <a:alphaModFix/>
          </a:blip>
          <a:srcRect/>
          <a:stretch/>
        </p:blipFill>
        <p:spPr>
          <a:xfrm>
            <a:off x="4196111" y="4911746"/>
            <a:ext cx="861423" cy="499625"/>
          </a:xfrm>
          <a:prstGeom prst="rect">
            <a:avLst/>
          </a:prstGeom>
          <a:noFill/>
          <a:ln>
            <a:noFill/>
          </a:ln>
        </p:spPr>
      </p:pic>
      <p:pic>
        <p:nvPicPr>
          <p:cNvPr id="27" name="Google Shape;1065;p103"/>
          <p:cNvPicPr preferRelativeResize="0"/>
          <p:nvPr/>
        </p:nvPicPr>
        <p:blipFill rotWithShape="1">
          <a:blip r:embed="rId15">
            <a:alphaModFix/>
          </a:blip>
          <a:srcRect t="33499" b="32500"/>
          <a:stretch/>
        </p:blipFill>
        <p:spPr>
          <a:xfrm>
            <a:off x="5810143" y="4110268"/>
            <a:ext cx="1143311" cy="388725"/>
          </a:xfrm>
          <a:prstGeom prst="rect">
            <a:avLst/>
          </a:prstGeom>
          <a:noFill/>
          <a:ln>
            <a:noFill/>
          </a:ln>
        </p:spPr>
      </p:pic>
      <p:pic>
        <p:nvPicPr>
          <p:cNvPr id="28" name="Google Shape;1066;p103"/>
          <p:cNvPicPr preferRelativeResize="0"/>
          <p:nvPr/>
        </p:nvPicPr>
        <p:blipFill rotWithShape="1">
          <a:blip r:embed="rId16">
            <a:alphaModFix/>
          </a:blip>
          <a:srcRect/>
          <a:stretch/>
        </p:blipFill>
        <p:spPr>
          <a:xfrm>
            <a:off x="5285556" y="4763615"/>
            <a:ext cx="1197342" cy="774750"/>
          </a:xfrm>
          <a:prstGeom prst="rect">
            <a:avLst/>
          </a:prstGeom>
          <a:noFill/>
          <a:ln>
            <a:noFill/>
          </a:ln>
        </p:spPr>
      </p:pic>
      <p:pic>
        <p:nvPicPr>
          <p:cNvPr id="29" name="Google Shape;1067;p103"/>
          <p:cNvPicPr preferRelativeResize="0"/>
          <p:nvPr/>
        </p:nvPicPr>
        <p:blipFill rotWithShape="1">
          <a:blip r:embed="rId17">
            <a:alphaModFix/>
          </a:blip>
          <a:srcRect/>
          <a:stretch/>
        </p:blipFill>
        <p:spPr>
          <a:xfrm>
            <a:off x="3662710" y="3363121"/>
            <a:ext cx="1968500" cy="295724"/>
          </a:xfrm>
          <a:prstGeom prst="rect">
            <a:avLst/>
          </a:prstGeom>
          <a:noFill/>
          <a:ln>
            <a:noFill/>
          </a:ln>
        </p:spPr>
      </p:pic>
      <p:pic>
        <p:nvPicPr>
          <p:cNvPr id="30" name="Google Shape;1068;p103"/>
          <p:cNvPicPr preferRelativeResize="0"/>
          <p:nvPr/>
        </p:nvPicPr>
        <p:blipFill rotWithShape="1">
          <a:blip r:embed="rId18">
            <a:alphaModFix/>
          </a:blip>
          <a:srcRect l="28551" t="36944" r="28820" b="41665"/>
          <a:stretch/>
        </p:blipFill>
        <p:spPr>
          <a:xfrm>
            <a:off x="5810298" y="3363121"/>
            <a:ext cx="1623741" cy="287562"/>
          </a:xfrm>
          <a:prstGeom prst="rect">
            <a:avLst/>
          </a:prstGeom>
          <a:noFill/>
          <a:ln>
            <a:noFill/>
          </a:ln>
        </p:spPr>
      </p:pic>
      <p:pic>
        <p:nvPicPr>
          <p:cNvPr id="31" name="Google Shape;1069;p103"/>
          <p:cNvPicPr preferRelativeResize="0"/>
          <p:nvPr/>
        </p:nvPicPr>
        <p:blipFill rotWithShape="1">
          <a:blip r:embed="rId19">
            <a:alphaModFix/>
          </a:blip>
          <a:srcRect/>
          <a:stretch/>
        </p:blipFill>
        <p:spPr>
          <a:xfrm>
            <a:off x="8068634" y="4794134"/>
            <a:ext cx="665271" cy="665271"/>
          </a:xfrm>
          <a:prstGeom prst="rect">
            <a:avLst/>
          </a:prstGeom>
          <a:noFill/>
          <a:ln>
            <a:noFill/>
          </a:ln>
        </p:spPr>
      </p:pic>
      <p:pic>
        <p:nvPicPr>
          <p:cNvPr id="32" name="Google Shape;1070;p103"/>
          <p:cNvPicPr preferRelativeResize="0"/>
          <p:nvPr/>
        </p:nvPicPr>
        <p:blipFill rotWithShape="1">
          <a:blip r:embed="rId20">
            <a:alphaModFix/>
          </a:blip>
          <a:srcRect t="43257" b="37451"/>
          <a:stretch/>
        </p:blipFill>
        <p:spPr>
          <a:xfrm>
            <a:off x="5287184" y="2662267"/>
            <a:ext cx="1370550" cy="264361"/>
          </a:xfrm>
          <a:prstGeom prst="rect">
            <a:avLst/>
          </a:prstGeom>
          <a:noFill/>
          <a:ln>
            <a:noFill/>
          </a:ln>
        </p:spPr>
      </p:pic>
      <p:pic>
        <p:nvPicPr>
          <p:cNvPr id="33" name="Google Shape;1071;p103"/>
          <p:cNvPicPr preferRelativeResize="0"/>
          <p:nvPr/>
        </p:nvPicPr>
        <p:blipFill rotWithShape="1">
          <a:blip r:embed="rId21">
            <a:alphaModFix/>
          </a:blip>
          <a:srcRect/>
          <a:stretch/>
        </p:blipFill>
        <p:spPr>
          <a:xfrm>
            <a:off x="6905172" y="2597948"/>
            <a:ext cx="1975062" cy="379091"/>
          </a:xfrm>
          <a:prstGeom prst="rect">
            <a:avLst/>
          </a:prstGeom>
          <a:noFill/>
          <a:ln>
            <a:noFill/>
          </a:ln>
        </p:spPr>
      </p:pic>
      <p:pic>
        <p:nvPicPr>
          <p:cNvPr id="34" name="Google Shape;1072;p103"/>
          <p:cNvPicPr preferRelativeResize="0"/>
          <p:nvPr/>
        </p:nvPicPr>
        <p:blipFill rotWithShape="1">
          <a:blip r:embed="rId22">
            <a:alphaModFix/>
          </a:blip>
          <a:srcRect/>
          <a:stretch/>
        </p:blipFill>
        <p:spPr>
          <a:xfrm>
            <a:off x="1316906" y="3173057"/>
            <a:ext cx="1259768" cy="688149"/>
          </a:xfrm>
          <a:prstGeom prst="rect">
            <a:avLst/>
          </a:prstGeom>
          <a:noFill/>
          <a:ln>
            <a:noFill/>
          </a:ln>
        </p:spPr>
      </p:pic>
      <p:pic>
        <p:nvPicPr>
          <p:cNvPr id="35" name="Google Shape;1073;p103"/>
          <p:cNvPicPr preferRelativeResize="0"/>
          <p:nvPr/>
        </p:nvPicPr>
        <p:blipFill rotWithShape="1">
          <a:blip r:embed="rId23">
            <a:alphaModFix/>
          </a:blip>
          <a:srcRect/>
          <a:stretch/>
        </p:blipFill>
        <p:spPr>
          <a:xfrm>
            <a:off x="6662604" y="4928157"/>
            <a:ext cx="1054100" cy="406618"/>
          </a:xfrm>
          <a:prstGeom prst="rect">
            <a:avLst/>
          </a:prstGeom>
          <a:noFill/>
          <a:ln>
            <a:noFill/>
          </a:ln>
        </p:spPr>
      </p:pic>
      <p:pic>
        <p:nvPicPr>
          <p:cNvPr id="36" name="Google Shape;1074;p103"/>
          <p:cNvPicPr preferRelativeResize="0"/>
          <p:nvPr/>
        </p:nvPicPr>
        <p:blipFill rotWithShape="1">
          <a:blip r:embed="rId24">
            <a:alphaModFix/>
          </a:blip>
          <a:srcRect/>
          <a:stretch/>
        </p:blipFill>
        <p:spPr>
          <a:xfrm>
            <a:off x="7675704" y="3253343"/>
            <a:ext cx="969301" cy="493562"/>
          </a:xfrm>
          <a:prstGeom prst="rect">
            <a:avLst/>
          </a:prstGeom>
          <a:noFill/>
          <a:ln>
            <a:noFill/>
          </a:ln>
        </p:spPr>
      </p:pic>
    </p:spTree>
    <p:extLst>
      <p:ext uri="{BB962C8B-B14F-4D97-AF65-F5344CB8AC3E}">
        <p14:creationId xmlns:p14="http://schemas.microsoft.com/office/powerpoint/2010/main" val="321638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 dirty="0">
                <a:latin typeface="Century Gothic"/>
                <a:ea typeface="Quattrocento Sans"/>
                <a:cs typeface="Century Gothic"/>
                <a:sym typeface="Quattrocento Sans"/>
              </a:rPr>
              <a:t>Up to Date MaGIC IDEA &amp; Social Procurement Value Creation </a:t>
            </a:r>
          </a:p>
        </p:txBody>
      </p:sp>
      <p:sp>
        <p:nvSpPr>
          <p:cNvPr id="37" name="Shape 219"/>
          <p:cNvSpPr/>
          <p:nvPr/>
        </p:nvSpPr>
        <p:spPr>
          <a:xfrm>
            <a:off x="3898325" y="2363851"/>
            <a:ext cx="5134500" cy="13620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Shape 221"/>
          <p:cNvSpPr txBox="1"/>
          <p:nvPr/>
        </p:nvSpPr>
        <p:spPr>
          <a:xfrm>
            <a:off x="3898325" y="1747627"/>
            <a:ext cx="5134500" cy="591300"/>
          </a:xfrm>
          <a:prstGeom prst="rect">
            <a:avLst/>
          </a:prstGeom>
          <a:solidFill>
            <a:srgbClr val="9FC5E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entury Gothic"/>
              <a:buNone/>
            </a:pPr>
            <a:r>
              <a:rPr lang="en-US" sz="1600" b="1" i="0" u="none" strike="noStrike" cap="none">
                <a:solidFill>
                  <a:schemeClr val="dk1"/>
                </a:solidFill>
                <a:latin typeface="Century Gothic"/>
                <a:ea typeface="Century Gothic"/>
                <a:cs typeface="Century Gothic"/>
                <a:sym typeface="Century Gothic"/>
              </a:rPr>
              <a:t>Employment for the Marginalised / income &amp; Productivity Growth</a:t>
            </a:r>
            <a:endParaRPr sz="1600" b="1" i="0" u="none" strike="noStrike" cap="none">
              <a:solidFill>
                <a:schemeClr val="dk1"/>
              </a:solidFill>
              <a:latin typeface="Century Gothic"/>
              <a:ea typeface="Century Gothic"/>
              <a:cs typeface="Century Gothic"/>
              <a:sym typeface="Century Gothic"/>
            </a:endParaRPr>
          </a:p>
        </p:txBody>
      </p:sp>
      <p:sp>
        <p:nvSpPr>
          <p:cNvPr id="39" name="Shape 222"/>
          <p:cNvSpPr txBox="1"/>
          <p:nvPr/>
        </p:nvSpPr>
        <p:spPr>
          <a:xfrm>
            <a:off x="54375" y="5174294"/>
            <a:ext cx="4817700" cy="41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entury Gothic"/>
              <a:buNone/>
            </a:pPr>
            <a:r>
              <a:rPr lang="en-US" sz="1800" i="0" u="none" strike="noStrike" cap="none" dirty="0">
                <a:solidFill>
                  <a:srgbClr val="434343"/>
                </a:solidFill>
                <a:latin typeface="Century Gothic"/>
                <a:ea typeface="Century Gothic"/>
                <a:cs typeface="Century Gothic"/>
                <a:sym typeface="Century Gothic"/>
              </a:rPr>
              <a:t>Total estimated social </a:t>
            </a:r>
            <a:endParaRPr sz="1800" i="0" u="none" strike="noStrike" cap="none" dirty="0">
              <a:solidFill>
                <a:srgbClr val="434343"/>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Century Gothic"/>
              <a:buNone/>
            </a:pPr>
            <a:r>
              <a:rPr lang="en-US" sz="1800" i="0" u="none" strike="noStrike" cap="none" dirty="0">
                <a:solidFill>
                  <a:srgbClr val="434343"/>
                </a:solidFill>
                <a:latin typeface="Century Gothic"/>
                <a:ea typeface="Century Gothic"/>
                <a:cs typeface="Century Gothic"/>
                <a:sym typeface="Century Gothic"/>
              </a:rPr>
              <a:t>procurement/</a:t>
            </a:r>
            <a:endParaRPr dirty="0"/>
          </a:p>
          <a:p>
            <a:pPr marL="0" marR="0" lvl="0" indent="0" algn="l" rtl="0">
              <a:lnSpc>
                <a:spcPct val="100000"/>
              </a:lnSpc>
              <a:spcBef>
                <a:spcPts val="0"/>
              </a:spcBef>
              <a:spcAft>
                <a:spcPts val="0"/>
              </a:spcAft>
              <a:buClr>
                <a:srgbClr val="000000"/>
              </a:buClr>
              <a:buSzPts val="1400"/>
              <a:buFont typeface="Century Gothic"/>
              <a:buNone/>
            </a:pPr>
            <a:r>
              <a:rPr lang="en-US" sz="1800" i="0" u="none" strike="noStrike" cap="none" dirty="0">
                <a:solidFill>
                  <a:srgbClr val="434343"/>
                </a:solidFill>
                <a:latin typeface="Century Gothic"/>
                <a:ea typeface="Century Gothic"/>
                <a:cs typeface="Century Gothic"/>
                <a:sym typeface="Century Gothic"/>
              </a:rPr>
              <a:t>impact projects </a:t>
            </a:r>
            <a:endParaRPr sz="1800" i="0" u="none" strike="noStrike" cap="none" dirty="0">
              <a:solidFill>
                <a:srgbClr val="434343"/>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Century Gothic"/>
              <a:buNone/>
            </a:pPr>
            <a:r>
              <a:rPr lang="en-US" sz="1800" i="0" u="none" strike="noStrike" cap="none" dirty="0">
                <a:solidFill>
                  <a:srgbClr val="434343"/>
                </a:solidFill>
                <a:latin typeface="Century Gothic"/>
                <a:ea typeface="Century Gothic"/>
                <a:cs typeface="Century Gothic"/>
                <a:sym typeface="Century Gothic"/>
              </a:rPr>
              <a:t>(not accounted for) : </a:t>
            </a:r>
            <a:endParaRPr sz="1800" i="0" u="none" strike="noStrike" cap="none" dirty="0">
              <a:solidFill>
                <a:srgbClr val="434343"/>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Century Gothic"/>
              <a:buNone/>
            </a:pPr>
            <a:r>
              <a:rPr lang="en-US" sz="2400" i="0" u="none" strike="noStrike" cap="none" dirty="0">
                <a:solidFill>
                  <a:srgbClr val="434343"/>
                </a:solidFill>
                <a:latin typeface="Century Gothic"/>
                <a:ea typeface="Century Gothic"/>
                <a:cs typeface="Century Gothic"/>
                <a:sym typeface="Century Gothic"/>
              </a:rPr>
              <a:t>RM 4.5 mil</a:t>
            </a:r>
            <a:r>
              <a:rPr lang="en-US" sz="1600" i="0" u="none" strike="noStrike" cap="none" dirty="0">
                <a:solidFill>
                  <a:srgbClr val="434343"/>
                </a:solidFill>
                <a:latin typeface="Century Gothic"/>
                <a:ea typeface="Century Gothic"/>
                <a:cs typeface="Century Gothic"/>
                <a:sym typeface="Century Gothic"/>
              </a:rPr>
              <a:t> </a:t>
            </a:r>
            <a:endParaRPr sz="1600" i="0" u="none" strike="noStrike" cap="none" dirty="0">
              <a:solidFill>
                <a:srgbClr val="434343"/>
              </a:solidFill>
              <a:latin typeface="Century Gothic"/>
              <a:ea typeface="Century Gothic"/>
              <a:cs typeface="Century Gothic"/>
              <a:sym typeface="Century Gothic"/>
            </a:endParaRPr>
          </a:p>
        </p:txBody>
      </p:sp>
      <p:pic>
        <p:nvPicPr>
          <p:cNvPr id="40" name="Shape 224"/>
          <p:cNvPicPr preferRelativeResize="0"/>
          <p:nvPr/>
        </p:nvPicPr>
        <p:blipFill rotWithShape="1">
          <a:blip r:embed="rId2">
            <a:alphaModFix/>
          </a:blip>
          <a:srcRect/>
          <a:stretch/>
        </p:blipFill>
        <p:spPr>
          <a:xfrm>
            <a:off x="6844735" y="2653136"/>
            <a:ext cx="728946" cy="746725"/>
          </a:xfrm>
          <a:prstGeom prst="rect">
            <a:avLst/>
          </a:prstGeom>
          <a:noFill/>
          <a:ln>
            <a:noFill/>
          </a:ln>
        </p:spPr>
      </p:pic>
      <p:sp>
        <p:nvSpPr>
          <p:cNvPr id="41" name="Shape 225"/>
          <p:cNvSpPr txBox="1"/>
          <p:nvPr/>
        </p:nvSpPr>
        <p:spPr>
          <a:xfrm>
            <a:off x="7380600" y="2497209"/>
            <a:ext cx="1839600" cy="41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Century Gothic"/>
              <a:buNone/>
            </a:pPr>
            <a:r>
              <a:rPr lang="en-US" sz="1800" b="1" i="0" u="none" strike="noStrike" cap="none" dirty="0">
                <a:solidFill>
                  <a:schemeClr val="dk1"/>
                </a:solidFill>
                <a:latin typeface="Century Gothic"/>
                <a:ea typeface="Century Gothic"/>
                <a:cs typeface="Century Gothic"/>
                <a:sym typeface="Century Gothic"/>
              </a:rPr>
              <a:t>RM 136,000 </a:t>
            </a:r>
            <a:endParaRPr sz="1800" b="1"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Century Gothic"/>
              <a:buNone/>
            </a:pPr>
            <a:r>
              <a:rPr lang="en-US" sz="1600" b="1" i="0" u="none" strike="noStrike" cap="none" dirty="0">
                <a:solidFill>
                  <a:schemeClr val="dk1"/>
                </a:solidFill>
                <a:latin typeface="Century Gothic"/>
                <a:ea typeface="Century Gothic"/>
                <a:cs typeface="Century Gothic"/>
                <a:sym typeface="Century Gothic"/>
              </a:rPr>
              <a:t>INCOME</a:t>
            </a:r>
            <a:endParaRPr sz="1600" b="1"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Century Gothic"/>
              <a:buNone/>
            </a:pPr>
            <a:r>
              <a:rPr lang="en-US" sz="1000" b="1" i="0" u="none" strike="noStrike" cap="none" dirty="0">
                <a:solidFill>
                  <a:schemeClr val="dk1"/>
                </a:solidFill>
                <a:latin typeface="Century Gothic"/>
                <a:ea typeface="Century Gothic"/>
                <a:cs typeface="Century Gothic"/>
                <a:sym typeface="Century Gothic"/>
              </a:rPr>
              <a:t> generated for the </a:t>
            </a:r>
            <a:endParaRPr sz="1000" b="1"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Century Gothic"/>
              <a:buNone/>
            </a:pPr>
            <a:r>
              <a:rPr lang="en-US" sz="1000" b="1" i="0" u="none" strike="noStrike" cap="none" dirty="0">
                <a:solidFill>
                  <a:schemeClr val="dk1"/>
                </a:solidFill>
                <a:latin typeface="Century Gothic"/>
                <a:ea typeface="Century Gothic"/>
                <a:cs typeface="Century Gothic"/>
                <a:sym typeface="Century Gothic"/>
              </a:rPr>
              <a:t>relevant beneficiary groups </a:t>
            </a:r>
            <a:endParaRPr sz="1000" b="1" i="0" u="none" strike="noStrike" cap="none" dirty="0">
              <a:solidFill>
                <a:schemeClr val="dk1"/>
              </a:solidFill>
              <a:latin typeface="Century Gothic"/>
              <a:ea typeface="Century Gothic"/>
              <a:cs typeface="Century Gothic"/>
              <a:sym typeface="Century Gothic"/>
            </a:endParaRPr>
          </a:p>
        </p:txBody>
      </p:sp>
      <p:pic>
        <p:nvPicPr>
          <p:cNvPr id="42" name="Shape 226"/>
          <p:cNvPicPr preferRelativeResize="0"/>
          <p:nvPr/>
        </p:nvPicPr>
        <p:blipFill rotWithShape="1">
          <a:blip r:embed="rId3">
            <a:alphaModFix/>
          </a:blip>
          <a:srcRect/>
          <a:stretch/>
        </p:blipFill>
        <p:spPr>
          <a:xfrm>
            <a:off x="3994393" y="2678374"/>
            <a:ext cx="781050" cy="746719"/>
          </a:xfrm>
          <a:prstGeom prst="rect">
            <a:avLst/>
          </a:prstGeom>
          <a:noFill/>
          <a:ln>
            <a:noFill/>
          </a:ln>
        </p:spPr>
      </p:pic>
      <p:sp>
        <p:nvSpPr>
          <p:cNvPr id="43" name="Shape 227"/>
          <p:cNvSpPr txBox="1"/>
          <p:nvPr/>
        </p:nvSpPr>
        <p:spPr>
          <a:xfrm>
            <a:off x="4756708" y="2441926"/>
            <a:ext cx="1932600" cy="41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Century Gothic"/>
              <a:buNone/>
            </a:pPr>
            <a:r>
              <a:rPr lang="en-US" sz="1800" b="1" i="0" u="none" strike="noStrike" cap="none" dirty="0">
                <a:solidFill>
                  <a:schemeClr val="dk1"/>
                </a:solidFill>
                <a:latin typeface="Century Gothic"/>
                <a:ea typeface="Century Gothic"/>
                <a:cs typeface="Century Gothic"/>
                <a:sym typeface="Century Gothic"/>
              </a:rPr>
              <a:t>64 SUSTAINED JOBS </a:t>
            </a:r>
            <a:endParaRPr sz="1800" b="1"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Century Gothic"/>
              <a:buNone/>
            </a:pPr>
            <a:r>
              <a:rPr lang="en-US" sz="1000" b="1" i="0" u="none" strike="noStrike" cap="none" dirty="0">
                <a:solidFill>
                  <a:schemeClr val="dk1"/>
                </a:solidFill>
                <a:latin typeface="Century Gothic"/>
                <a:ea typeface="Century Gothic"/>
                <a:cs typeface="Century Gothic"/>
                <a:sym typeface="Century Gothic"/>
              </a:rPr>
              <a:t>that impacting the lives of B40 youth &amp; youth at risk,B40 women as well as disabled community (OKU)</a:t>
            </a:r>
            <a:endParaRPr sz="1000" b="1" i="0" u="none" strike="noStrike" cap="none" dirty="0">
              <a:solidFill>
                <a:schemeClr val="dk1"/>
              </a:solidFill>
              <a:latin typeface="Century Gothic"/>
              <a:ea typeface="Century Gothic"/>
              <a:cs typeface="Century Gothic"/>
              <a:sym typeface="Century Gothic"/>
            </a:endParaRPr>
          </a:p>
        </p:txBody>
      </p:sp>
      <p:sp>
        <p:nvSpPr>
          <p:cNvPr id="44" name="Shape 228"/>
          <p:cNvSpPr txBox="1"/>
          <p:nvPr/>
        </p:nvSpPr>
        <p:spPr>
          <a:xfrm>
            <a:off x="159483" y="3188551"/>
            <a:ext cx="2473200" cy="41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Century Gothic"/>
              <a:buNone/>
            </a:pPr>
            <a:r>
              <a:rPr lang="en-US" sz="1800" b="1" i="0" u="none" strike="noStrike" cap="none">
                <a:solidFill>
                  <a:schemeClr val="dk1"/>
                </a:solidFill>
                <a:latin typeface="Century Gothic"/>
                <a:ea typeface="Century Gothic"/>
                <a:cs typeface="Century Gothic"/>
                <a:sym typeface="Century Gothic"/>
              </a:rPr>
              <a:t> Social</a:t>
            </a:r>
            <a:endParaRPr sz="1800" b="1"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Century Gothic"/>
              <a:buNone/>
            </a:pPr>
            <a:r>
              <a:rPr lang="en-US" sz="1800" b="1" i="0" u="none" strike="noStrike" cap="none">
                <a:solidFill>
                  <a:schemeClr val="dk1"/>
                </a:solidFill>
                <a:latin typeface="Century Gothic"/>
                <a:ea typeface="Century Gothic"/>
                <a:cs typeface="Century Gothic"/>
                <a:sym typeface="Century Gothic"/>
              </a:rPr>
              <a:t>Procurement value: </a:t>
            </a:r>
            <a:endParaRPr sz="1800" b="1"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Century Gothic"/>
              <a:buNone/>
            </a:pPr>
            <a:r>
              <a:rPr lang="en-US" sz="3400" b="1" i="0" u="none" strike="noStrike" cap="none">
                <a:solidFill>
                  <a:srgbClr val="3D85C6"/>
                </a:solidFill>
                <a:latin typeface="Century Gothic"/>
                <a:ea typeface="Century Gothic"/>
                <a:cs typeface="Century Gothic"/>
                <a:sym typeface="Century Gothic"/>
              </a:rPr>
              <a:t>RM 1.8 mil</a:t>
            </a:r>
            <a:r>
              <a:rPr lang="en-US" sz="3000" b="1" i="0" u="none" strike="noStrike" cap="none">
                <a:solidFill>
                  <a:srgbClr val="3D85C6"/>
                </a:solidFill>
                <a:latin typeface="Century Gothic"/>
                <a:ea typeface="Century Gothic"/>
                <a:cs typeface="Century Gothic"/>
                <a:sym typeface="Century Gothic"/>
              </a:rPr>
              <a:t> </a:t>
            </a:r>
            <a:endParaRPr sz="3000" b="1" i="0" u="none" strike="noStrike" cap="none">
              <a:solidFill>
                <a:srgbClr val="3D85C6"/>
              </a:solidFill>
              <a:latin typeface="Century Gothic"/>
              <a:ea typeface="Century Gothic"/>
              <a:cs typeface="Century Gothic"/>
              <a:sym typeface="Century Gothic"/>
            </a:endParaRPr>
          </a:p>
        </p:txBody>
      </p:sp>
      <p:pic>
        <p:nvPicPr>
          <p:cNvPr id="45" name="Shape 229"/>
          <p:cNvPicPr preferRelativeResize="0"/>
          <p:nvPr/>
        </p:nvPicPr>
        <p:blipFill rotWithShape="1">
          <a:blip r:embed="rId4">
            <a:alphaModFix/>
          </a:blip>
          <a:srcRect/>
          <a:stretch/>
        </p:blipFill>
        <p:spPr>
          <a:xfrm>
            <a:off x="2923797" y="1751725"/>
            <a:ext cx="899075" cy="800100"/>
          </a:xfrm>
          <a:prstGeom prst="rect">
            <a:avLst/>
          </a:prstGeom>
          <a:noFill/>
          <a:ln>
            <a:noFill/>
          </a:ln>
        </p:spPr>
      </p:pic>
      <p:sp>
        <p:nvSpPr>
          <p:cNvPr id="46" name="Shape 230"/>
          <p:cNvSpPr txBox="1"/>
          <p:nvPr/>
        </p:nvSpPr>
        <p:spPr>
          <a:xfrm>
            <a:off x="3898325" y="3957426"/>
            <a:ext cx="5134500" cy="591300"/>
          </a:xfrm>
          <a:prstGeom prst="rect">
            <a:avLst/>
          </a:prstGeom>
          <a:solidFill>
            <a:srgbClr val="B6D7A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entury Gothic"/>
              <a:buNone/>
            </a:pPr>
            <a:r>
              <a:rPr lang="en-US" sz="1600" b="1" i="0" u="none" strike="noStrike" cap="none">
                <a:solidFill>
                  <a:schemeClr val="dk1"/>
                </a:solidFill>
                <a:latin typeface="Century Gothic"/>
                <a:ea typeface="Century Gothic"/>
                <a:cs typeface="Century Gothic"/>
                <a:sym typeface="Century Gothic"/>
              </a:rPr>
              <a:t>Pollution , Waste Management &amp; Environment Sustainability  </a:t>
            </a:r>
            <a:endParaRPr sz="1600" b="1" i="0" u="none" strike="noStrike" cap="none">
              <a:solidFill>
                <a:schemeClr val="dk1"/>
              </a:solidFill>
              <a:latin typeface="Century Gothic"/>
              <a:ea typeface="Century Gothic"/>
              <a:cs typeface="Century Gothic"/>
              <a:sym typeface="Century Gothic"/>
            </a:endParaRPr>
          </a:p>
        </p:txBody>
      </p:sp>
      <p:pic>
        <p:nvPicPr>
          <p:cNvPr id="47" name="Shape 231"/>
          <p:cNvPicPr preferRelativeResize="0"/>
          <p:nvPr/>
        </p:nvPicPr>
        <p:blipFill rotWithShape="1">
          <a:blip r:embed="rId5">
            <a:alphaModFix/>
          </a:blip>
          <a:srcRect/>
          <a:stretch/>
        </p:blipFill>
        <p:spPr>
          <a:xfrm>
            <a:off x="2870372" y="3972231"/>
            <a:ext cx="952500" cy="768885"/>
          </a:xfrm>
          <a:prstGeom prst="rect">
            <a:avLst/>
          </a:prstGeom>
          <a:noFill/>
          <a:ln>
            <a:noFill/>
          </a:ln>
        </p:spPr>
      </p:pic>
      <p:sp>
        <p:nvSpPr>
          <p:cNvPr id="48" name="Shape 232"/>
          <p:cNvSpPr/>
          <p:nvPr/>
        </p:nvSpPr>
        <p:spPr>
          <a:xfrm>
            <a:off x="3898325" y="4573651"/>
            <a:ext cx="5134500" cy="1959300"/>
          </a:xfrm>
          <a:prstGeom prst="rect">
            <a:avLst/>
          </a:prstGeom>
          <a:solidFill>
            <a:srgbClr val="D9EA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Shape 233"/>
          <p:cNvSpPr txBox="1"/>
          <p:nvPr/>
        </p:nvSpPr>
        <p:spPr>
          <a:xfrm>
            <a:off x="7315725" y="5618500"/>
            <a:ext cx="1711800" cy="41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Century Gothic"/>
              <a:buNone/>
            </a:pPr>
            <a:r>
              <a:rPr lang="en-US" sz="1800" b="1" i="0" u="none" strike="noStrike" cap="none">
                <a:solidFill>
                  <a:schemeClr val="dk1"/>
                </a:solidFill>
                <a:latin typeface="Century Gothic"/>
                <a:ea typeface="Century Gothic"/>
                <a:cs typeface="Century Gothic"/>
                <a:sym typeface="Century Gothic"/>
              </a:rPr>
              <a:t>121 TREES </a:t>
            </a:r>
            <a:r>
              <a:rPr lang="en-US" sz="1000" b="1" i="0" u="none" strike="noStrike" cap="none">
                <a:solidFill>
                  <a:schemeClr val="dk1"/>
                </a:solidFill>
                <a:latin typeface="Century Gothic"/>
                <a:ea typeface="Century Gothic"/>
                <a:cs typeface="Century Gothic"/>
                <a:sym typeface="Century Gothic"/>
              </a:rPr>
              <a:t>planted involving indigenous areas &amp; reserved plantations </a:t>
            </a:r>
            <a:endParaRPr sz="1000" b="1" i="0" u="none" strike="noStrike" cap="none">
              <a:solidFill>
                <a:schemeClr val="dk1"/>
              </a:solidFill>
              <a:latin typeface="Century Gothic"/>
              <a:ea typeface="Century Gothic"/>
              <a:cs typeface="Century Gothic"/>
              <a:sym typeface="Century Gothic"/>
            </a:endParaRPr>
          </a:p>
        </p:txBody>
      </p:sp>
      <p:sp>
        <p:nvSpPr>
          <p:cNvPr id="50" name="Shape 234"/>
          <p:cNvSpPr txBox="1"/>
          <p:nvPr/>
        </p:nvSpPr>
        <p:spPr>
          <a:xfrm>
            <a:off x="5575475" y="5542300"/>
            <a:ext cx="1839600" cy="41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Century Gothic"/>
              <a:buNone/>
            </a:pPr>
            <a:r>
              <a:rPr lang="en-US" sz="1800" b="1" i="0" u="none" strike="noStrike" cap="none" dirty="0">
                <a:solidFill>
                  <a:schemeClr val="dk1"/>
                </a:solidFill>
                <a:latin typeface="Century Gothic"/>
                <a:ea typeface="Century Gothic"/>
                <a:cs typeface="Century Gothic"/>
                <a:sym typeface="Century Gothic"/>
              </a:rPr>
              <a:t>718 KGs </a:t>
            </a:r>
            <a:r>
              <a:rPr lang="en-US" sz="1000" b="1" i="0" u="none" strike="noStrike" cap="none" dirty="0">
                <a:solidFill>
                  <a:schemeClr val="dk1"/>
                </a:solidFill>
                <a:latin typeface="Century Gothic"/>
                <a:ea typeface="Century Gothic"/>
                <a:cs typeface="Century Gothic"/>
                <a:sym typeface="Century Gothic"/>
              </a:rPr>
              <a:t> </a:t>
            </a:r>
            <a:endParaRPr sz="1000" b="1"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Century Gothic"/>
              <a:buNone/>
            </a:pPr>
            <a:r>
              <a:rPr lang="en-US" sz="1000" b="1" i="0" u="none" strike="noStrike" cap="none" dirty="0">
                <a:solidFill>
                  <a:schemeClr val="dk1"/>
                </a:solidFill>
                <a:latin typeface="Century Gothic"/>
                <a:ea typeface="Century Gothic"/>
                <a:cs typeface="Century Gothic"/>
                <a:sym typeface="Century Gothic"/>
              </a:rPr>
              <a:t>of used cooking oil &amp; perishable foods being repurposed/ saved from environment externalities</a:t>
            </a:r>
            <a:endParaRPr sz="1000" b="1" i="0" u="none" strike="noStrike" cap="none" dirty="0">
              <a:solidFill>
                <a:schemeClr val="dk1"/>
              </a:solidFill>
              <a:latin typeface="Century Gothic"/>
              <a:ea typeface="Century Gothic"/>
              <a:cs typeface="Century Gothic"/>
              <a:sym typeface="Century Gothic"/>
            </a:endParaRPr>
          </a:p>
        </p:txBody>
      </p:sp>
      <p:sp>
        <p:nvSpPr>
          <p:cNvPr id="51" name="Shape 235"/>
          <p:cNvSpPr txBox="1"/>
          <p:nvPr/>
        </p:nvSpPr>
        <p:spPr>
          <a:xfrm>
            <a:off x="3822872" y="5542300"/>
            <a:ext cx="1711800" cy="41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Century Gothic"/>
              <a:buNone/>
            </a:pPr>
            <a:r>
              <a:rPr lang="en-US" sz="1800" b="1" i="0" u="none" strike="noStrike" cap="none" dirty="0">
                <a:solidFill>
                  <a:schemeClr val="dk1"/>
                </a:solidFill>
                <a:latin typeface="Century Gothic"/>
                <a:ea typeface="Century Gothic"/>
                <a:cs typeface="Century Gothic"/>
                <a:sym typeface="Century Gothic"/>
              </a:rPr>
              <a:t>5134 </a:t>
            </a:r>
            <a:r>
              <a:rPr lang="en-US" sz="1800" b="1" i="0" u="none" strike="noStrike" cap="none" dirty="0" err="1">
                <a:solidFill>
                  <a:schemeClr val="dk1"/>
                </a:solidFill>
                <a:latin typeface="Century Gothic"/>
                <a:ea typeface="Century Gothic"/>
                <a:cs typeface="Century Gothic"/>
                <a:sym typeface="Century Gothic"/>
              </a:rPr>
              <a:t>Metres</a:t>
            </a:r>
            <a:endParaRPr sz="1000" b="1"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Century Gothic"/>
              <a:buNone/>
            </a:pPr>
            <a:r>
              <a:rPr lang="en-US" sz="1000" b="1" i="0" u="none" strike="noStrike" cap="none" dirty="0">
                <a:solidFill>
                  <a:schemeClr val="dk1"/>
                </a:solidFill>
                <a:latin typeface="Century Gothic"/>
                <a:ea typeface="Century Gothic"/>
                <a:cs typeface="Century Gothic"/>
                <a:sym typeface="Century Gothic"/>
              </a:rPr>
              <a:t>of </a:t>
            </a:r>
            <a:r>
              <a:rPr lang="en-US" sz="1000" b="1" i="0" u="none" strike="noStrike" cap="none" dirty="0" err="1">
                <a:solidFill>
                  <a:schemeClr val="dk1"/>
                </a:solidFill>
                <a:latin typeface="Century Gothic"/>
                <a:ea typeface="Century Gothic"/>
                <a:cs typeface="Century Gothic"/>
                <a:sym typeface="Century Gothic"/>
              </a:rPr>
              <a:t>upcycling</a:t>
            </a:r>
            <a:r>
              <a:rPr lang="en-US" sz="1000" b="1" i="0" u="none" strike="noStrike" cap="none" dirty="0">
                <a:solidFill>
                  <a:schemeClr val="dk1"/>
                </a:solidFill>
                <a:latin typeface="Century Gothic"/>
                <a:ea typeface="Century Gothic"/>
                <a:cs typeface="Century Gothic"/>
                <a:sym typeface="Century Gothic"/>
              </a:rPr>
              <a:t> materials saved from landfills due to repurpose &amp; </a:t>
            </a:r>
            <a:r>
              <a:rPr lang="en-US" sz="1000" b="1" i="0" u="none" strike="noStrike" cap="none" dirty="0" err="1">
                <a:solidFill>
                  <a:schemeClr val="dk1"/>
                </a:solidFill>
                <a:latin typeface="Century Gothic"/>
                <a:ea typeface="Century Gothic"/>
                <a:cs typeface="Century Gothic"/>
                <a:sym typeface="Century Gothic"/>
              </a:rPr>
              <a:t>upcycling</a:t>
            </a:r>
            <a:r>
              <a:rPr lang="en-US" sz="1000" b="1" i="0" u="none" strike="noStrike" cap="none" dirty="0">
                <a:solidFill>
                  <a:schemeClr val="dk1"/>
                </a:solidFill>
                <a:latin typeface="Century Gothic"/>
                <a:ea typeface="Century Gothic"/>
                <a:cs typeface="Century Gothic"/>
                <a:sym typeface="Century Gothic"/>
              </a:rPr>
              <a:t> activities</a:t>
            </a:r>
            <a:endParaRPr sz="1000" b="1" i="0" u="none" strike="noStrike" cap="none" dirty="0">
              <a:solidFill>
                <a:schemeClr val="dk1"/>
              </a:solidFill>
              <a:latin typeface="Century Gothic"/>
              <a:ea typeface="Century Gothic"/>
              <a:cs typeface="Century Gothic"/>
              <a:sym typeface="Century Gothic"/>
            </a:endParaRPr>
          </a:p>
        </p:txBody>
      </p:sp>
      <p:pic>
        <p:nvPicPr>
          <p:cNvPr id="52" name="Shape 236"/>
          <p:cNvPicPr preferRelativeResize="0"/>
          <p:nvPr/>
        </p:nvPicPr>
        <p:blipFill rotWithShape="1">
          <a:blip r:embed="rId6">
            <a:alphaModFix/>
          </a:blip>
          <a:srcRect/>
          <a:stretch/>
        </p:blipFill>
        <p:spPr>
          <a:xfrm>
            <a:off x="4250150" y="4674318"/>
            <a:ext cx="781050" cy="746337"/>
          </a:xfrm>
          <a:prstGeom prst="rect">
            <a:avLst/>
          </a:prstGeom>
          <a:noFill/>
          <a:ln>
            <a:noFill/>
          </a:ln>
        </p:spPr>
      </p:pic>
      <p:pic>
        <p:nvPicPr>
          <p:cNvPr id="53" name="Shape 237"/>
          <p:cNvPicPr preferRelativeResize="0"/>
          <p:nvPr/>
        </p:nvPicPr>
        <p:blipFill rotWithShape="1">
          <a:blip r:embed="rId7">
            <a:alphaModFix/>
          </a:blip>
          <a:srcRect/>
          <a:stretch/>
        </p:blipFill>
        <p:spPr>
          <a:xfrm>
            <a:off x="6104750" y="4674318"/>
            <a:ext cx="781050" cy="746337"/>
          </a:xfrm>
          <a:prstGeom prst="rect">
            <a:avLst/>
          </a:prstGeom>
          <a:noFill/>
          <a:ln>
            <a:noFill/>
          </a:ln>
        </p:spPr>
      </p:pic>
      <p:pic>
        <p:nvPicPr>
          <p:cNvPr id="54" name="Shape 238"/>
          <p:cNvPicPr preferRelativeResize="0"/>
          <p:nvPr/>
        </p:nvPicPr>
        <p:blipFill rotWithShape="1">
          <a:blip r:embed="rId8">
            <a:alphaModFix/>
          </a:blip>
          <a:srcRect/>
          <a:stretch/>
        </p:blipFill>
        <p:spPr>
          <a:xfrm>
            <a:off x="7733475" y="4674318"/>
            <a:ext cx="781050" cy="779700"/>
          </a:xfrm>
          <a:prstGeom prst="rect">
            <a:avLst/>
          </a:prstGeom>
          <a:noFill/>
          <a:ln>
            <a:noFill/>
          </a:ln>
        </p:spPr>
      </p:pic>
      <p:pic>
        <p:nvPicPr>
          <p:cNvPr id="55" name="Shape 239"/>
          <p:cNvPicPr preferRelativeResize="0"/>
          <p:nvPr/>
        </p:nvPicPr>
        <p:blipFill rotWithShape="1">
          <a:blip r:embed="rId9">
            <a:alphaModFix/>
          </a:blip>
          <a:srcRect/>
          <a:stretch/>
        </p:blipFill>
        <p:spPr>
          <a:xfrm>
            <a:off x="47433" y="1789175"/>
            <a:ext cx="2473207" cy="1766327"/>
          </a:xfrm>
          <a:prstGeom prst="rect">
            <a:avLst/>
          </a:prstGeom>
          <a:noFill/>
          <a:ln>
            <a:noFill/>
          </a:ln>
        </p:spPr>
      </p:pic>
    </p:spTree>
    <p:extLst>
      <p:ext uri="{BB962C8B-B14F-4D97-AF65-F5344CB8AC3E}">
        <p14:creationId xmlns:p14="http://schemas.microsoft.com/office/powerpoint/2010/main" val="1451683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IMPACT CANVAS</a:t>
            </a:r>
          </a:p>
        </p:txBody>
      </p:sp>
      <p:sp>
        <p:nvSpPr>
          <p:cNvPr id="3" name="Content Placeholder 2"/>
          <p:cNvSpPr>
            <a:spLocks noGrp="1"/>
          </p:cNvSpPr>
          <p:nvPr>
            <p:ph idx="1"/>
          </p:nvPr>
        </p:nvSpPr>
        <p:spPr/>
        <p:txBody>
          <a:bodyPr/>
          <a:lstStyle/>
          <a:p>
            <a:endParaRPr lang="en-US">
              <a:solidFill>
                <a:srgbClr val="000000"/>
              </a:solidFill>
            </a:endParaRPr>
          </a:p>
        </p:txBody>
      </p:sp>
      <p:graphicFrame>
        <p:nvGraphicFramePr>
          <p:cNvPr id="4" name="Google Shape;250;p36"/>
          <p:cNvGraphicFramePr/>
          <p:nvPr>
            <p:extLst>
              <p:ext uri="{D42A27DB-BD31-4B8C-83A1-F6EECF244321}">
                <p14:modId xmlns:p14="http://schemas.microsoft.com/office/powerpoint/2010/main" val="2657776849"/>
              </p:ext>
            </p:extLst>
          </p:nvPr>
        </p:nvGraphicFramePr>
        <p:xfrm>
          <a:off x="-8" y="1611852"/>
          <a:ext cx="9144000" cy="5143500"/>
        </p:xfrm>
        <a:graphic>
          <a:graphicData uri="http://schemas.openxmlformats.org/drawingml/2006/table">
            <a:tbl>
              <a:tblPr>
                <a:noFill/>
              </a:tblPr>
              <a:tblGrid>
                <a:gridCol w="2031775">
                  <a:extLst>
                    <a:ext uri="{9D8B030D-6E8A-4147-A177-3AD203B41FA5}">
                      <a16:colId xmlns:a16="http://schemas.microsoft.com/office/drawing/2014/main" val="20000"/>
                    </a:ext>
                  </a:extLst>
                </a:gridCol>
                <a:gridCol w="2382275">
                  <a:extLst>
                    <a:ext uri="{9D8B030D-6E8A-4147-A177-3AD203B41FA5}">
                      <a16:colId xmlns:a16="http://schemas.microsoft.com/office/drawing/2014/main" val="20001"/>
                    </a:ext>
                  </a:extLst>
                </a:gridCol>
                <a:gridCol w="2331725">
                  <a:extLst>
                    <a:ext uri="{9D8B030D-6E8A-4147-A177-3AD203B41FA5}">
                      <a16:colId xmlns:a16="http://schemas.microsoft.com/office/drawing/2014/main" val="20002"/>
                    </a:ext>
                  </a:extLst>
                </a:gridCol>
                <a:gridCol w="2398225">
                  <a:extLst>
                    <a:ext uri="{9D8B030D-6E8A-4147-A177-3AD203B41FA5}">
                      <a16:colId xmlns:a16="http://schemas.microsoft.com/office/drawing/2014/main" val="20003"/>
                    </a:ext>
                  </a:extLst>
                </a:gridCol>
              </a:tblGrid>
              <a:tr h="477050">
                <a:tc>
                  <a:txBody>
                    <a:bodyPr/>
                    <a:lstStyle/>
                    <a:p>
                      <a:pPr marL="444500" marR="0" lvl="0" indent="0" algn="l" rtl="0">
                        <a:lnSpc>
                          <a:spcPct val="115000"/>
                        </a:lnSpc>
                        <a:spcBef>
                          <a:spcPts val="0"/>
                        </a:spcBef>
                        <a:spcAft>
                          <a:spcPts val="0"/>
                        </a:spcAft>
                        <a:buClr>
                          <a:srgbClr val="000000"/>
                        </a:buClr>
                        <a:buSzPts val="1400"/>
                        <a:buFont typeface="Arial"/>
                        <a:buNone/>
                      </a:pPr>
                      <a:r>
                        <a:rPr lang="en" sz="1400" b="1" u="none" strike="noStrike" cap="none">
                          <a:latin typeface="Century Gothic"/>
                          <a:ea typeface="Century Gothic"/>
                          <a:cs typeface="Century Gothic"/>
                          <a:sym typeface="Century Gothic"/>
                        </a:rPr>
                        <a:t>Mission </a:t>
                      </a:r>
                      <a:endParaRPr sz="1400" b="1" u="none" strike="noStrike" cap="none">
                        <a:latin typeface="Century Gothic"/>
                        <a:ea typeface="Century Gothic"/>
                        <a:cs typeface="Century Gothic"/>
                        <a:sym typeface="Century Gothic"/>
                      </a:endParaRPr>
                    </a:p>
                  </a:txBody>
                  <a:tcPr marL="91425" marR="91425" marT="91425" marB="91425" anchor="ctr">
                    <a:lnL w="9525" cap="flat" cmpd="sng">
                      <a:solidFill>
                        <a:srgbClr val="D9EAD3"/>
                      </a:solidFill>
                      <a:prstDash val="solid"/>
                      <a:round/>
                      <a:headEnd type="none" w="sm" len="sm"/>
                      <a:tailEnd type="none" w="sm" len="sm"/>
                    </a:lnL>
                    <a:lnR w="9525" cap="flat" cmpd="sng">
                      <a:solidFill>
                        <a:srgbClr val="FFF2CC"/>
                      </a:solidFill>
                      <a:prstDash val="solid"/>
                      <a:round/>
                      <a:headEnd type="none" w="sm" len="sm"/>
                      <a:tailEnd type="none" w="sm" len="sm"/>
                    </a:lnR>
                    <a:lnT w="9525" cap="flat" cmpd="sng">
                      <a:solidFill>
                        <a:srgbClr val="D9EAD3"/>
                      </a:solidFill>
                      <a:prstDash val="solid"/>
                      <a:round/>
                      <a:headEnd type="none" w="sm" len="sm"/>
                      <a:tailEnd type="none" w="sm" len="sm"/>
                    </a:lnT>
                    <a:lnB w="9525" cap="flat" cmpd="sng">
                      <a:solidFill>
                        <a:srgbClr val="D9EAD3"/>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entury Gothic"/>
                          <a:ea typeface="Century Gothic"/>
                          <a:cs typeface="Century Gothic"/>
                          <a:sym typeface="Century Gothic"/>
                        </a:rPr>
                        <a:t>Impact</a:t>
                      </a:r>
                      <a:endParaRPr sz="1400" b="1" u="none" strike="noStrike" cap="none">
                        <a:latin typeface="Century Gothic"/>
                        <a:ea typeface="Century Gothic"/>
                        <a:cs typeface="Century Gothic"/>
                        <a:sym typeface="Century Gothic"/>
                      </a:endParaRPr>
                    </a:p>
                  </a:txBody>
                  <a:tcPr marL="91425" marR="91425" marT="91425" marB="91425" anchor="ctr">
                    <a:lnL w="9525" cap="flat" cmpd="sng">
                      <a:solidFill>
                        <a:srgbClr val="FFF2CC"/>
                      </a:solidFill>
                      <a:prstDash val="solid"/>
                      <a:round/>
                      <a:headEnd type="none" w="sm" len="sm"/>
                      <a:tailEnd type="none" w="sm" len="sm"/>
                    </a:lnL>
                    <a:lnR w="9525" cap="flat" cmpd="sng">
                      <a:solidFill>
                        <a:srgbClr val="CFE2F3"/>
                      </a:solidFill>
                      <a:prstDash val="solid"/>
                      <a:round/>
                      <a:headEnd type="none" w="sm" len="sm"/>
                      <a:tailEnd type="none" w="sm" len="sm"/>
                    </a:lnR>
                    <a:lnT w="9525" cap="flat" cmpd="sng">
                      <a:solidFill>
                        <a:srgbClr val="FFF2CC"/>
                      </a:solidFill>
                      <a:prstDash val="solid"/>
                      <a:round/>
                      <a:headEnd type="none" w="sm" len="sm"/>
                      <a:tailEnd type="none" w="sm" len="sm"/>
                    </a:lnT>
                    <a:lnB w="9525" cap="flat" cmpd="sng">
                      <a:solidFill>
                        <a:srgbClr val="FFF2CC"/>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dk1"/>
                          </a:solidFill>
                          <a:latin typeface="Century Gothic"/>
                          <a:ea typeface="Century Gothic"/>
                          <a:cs typeface="Century Gothic"/>
                          <a:sym typeface="Century Gothic"/>
                        </a:rPr>
                        <a:t>Product/ Services</a:t>
                      </a:r>
                      <a:endParaRPr sz="700" b="1" u="none" strike="noStrike" cap="none">
                        <a:latin typeface="Century Gothic"/>
                        <a:ea typeface="Century Gothic"/>
                        <a:cs typeface="Century Gothic"/>
                        <a:sym typeface="Century Gothic"/>
                      </a:endParaRPr>
                    </a:p>
                  </a:txBody>
                  <a:tcPr marL="91425" marR="91425" marT="91425" marB="91425" anchor="ctr">
                    <a:lnL w="9525" cap="flat" cmpd="sng">
                      <a:solidFill>
                        <a:srgbClr val="CFE2F3"/>
                      </a:solidFill>
                      <a:prstDash val="solid"/>
                      <a:round/>
                      <a:headEnd type="none" w="sm" len="sm"/>
                      <a:tailEnd type="none" w="sm" len="sm"/>
                    </a:lnL>
                    <a:lnR w="9525" cap="flat" cmpd="sng">
                      <a:solidFill>
                        <a:srgbClr val="CFE2F3"/>
                      </a:solidFill>
                      <a:prstDash val="solid"/>
                      <a:round/>
                      <a:headEnd type="none" w="sm" len="sm"/>
                      <a:tailEnd type="none" w="sm" len="sm"/>
                    </a:lnR>
                    <a:lnT w="9525" cap="flat" cmpd="sng">
                      <a:solidFill>
                        <a:srgbClr val="FFF2CC"/>
                      </a:solidFill>
                      <a:prstDash val="solid"/>
                      <a:round/>
                      <a:headEnd type="none" w="sm" len="sm"/>
                      <a:tailEnd type="none" w="sm" len="sm"/>
                    </a:lnT>
                    <a:lnB w="9525" cap="flat" cmpd="sng">
                      <a:solidFill>
                        <a:srgbClr val="FFF2CC"/>
                      </a:solidFill>
                      <a:prstDash val="solid"/>
                      <a:round/>
                      <a:headEnd type="none" w="sm" len="sm"/>
                      <a:tailEnd type="none" w="sm" len="sm"/>
                    </a:lnB>
                    <a:solidFill>
                      <a:srgbClr val="F4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entury Gothic"/>
                          <a:ea typeface="Century Gothic"/>
                          <a:cs typeface="Century Gothic"/>
                          <a:sym typeface="Century Gothic"/>
                        </a:rPr>
                        <a:t>Business Model</a:t>
                      </a:r>
                      <a:endParaRPr sz="1400" b="1" u="none" strike="noStrike" cap="none">
                        <a:latin typeface="Century Gothic"/>
                        <a:ea typeface="Century Gothic"/>
                        <a:cs typeface="Century Gothic"/>
                        <a:sym typeface="Century Gothic"/>
                      </a:endParaRPr>
                    </a:p>
                  </a:txBody>
                  <a:tcPr marL="91425" marR="91425" marT="91425" marB="91425" anchor="ctr">
                    <a:lnL w="9525" cap="flat" cmpd="sng">
                      <a:solidFill>
                        <a:srgbClr val="CFE2F3"/>
                      </a:solidFill>
                      <a:prstDash val="solid"/>
                      <a:round/>
                      <a:headEnd type="none" w="sm" len="sm"/>
                      <a:tailEnd type="none" w="sm" len="sm"/>
                    </a:lnL>
                    <a:lnR w="9525" cap="flat" cmpd="sng">
                      <a:solidFill>
                        <a:srgbClr val="CFE2F3"/>
                      </a:solidFill>
                      <a:prstDash val="solid"/>
                      <a:round/>
                      <a:headEnd type="none" w="sm" len="sm"/>
                      <a:tailEnd type="none" w="sm" len="sm"/>
                    </a:lnR>
                    <a:lnT w="9525" cap="flat" cmpd="sng">
                      <a:solidFill>
                        <a:srgbClr val="CFE2F3"/>
                      </a:solidFill>
                      <a:prstDash val="solid"/>
                      <a:round/>
                      <a:headEnd type="none" w="sm" len="sm"/>
                      <a:tailEnd type="none" w="sm" len="sm"/>
                    </a:lnT>
                    <a:lnB w="9525" cap="flat" cmpd="sng">
                      <a:solidFill>
                        <a:srgbClr val="CFE2F3"/>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3383275">
                <a:tc rowSpan="2">
                  <a:txBody>
                    <a:bodyPr/>
                    <a:lstStyle/>
                    <a:p>
                      <a:pPr marL="0" marR="0" lvl="0" indent="0" algn="just" rtl="0">
                        <a:lnSpc>
                          <a:spcPct val="100000"/>
                        </a:lnSpc>
                        <a:spcBef>
                          <a:spcPts val="0"/>
                        </a:spcBef>
                        <a:spcAft>
                          <a:spcPts val="0"/>
                        </a:spcAft>
                        <a:buClr>
                          <a:srgbClr val="000000"/>
                        </a:buClr>
                        <a:buSzPts val="1100"/>
                        <a:buFont typeface="Arial"/>
                        <a:buNone/>
                      </a:pPr>
                      <a:r>
                        <a:rPr lang="en" sz="1100" u="none" strike="noStrike" cap="none" dirty="0">
                          <a:latin typeface="Century Gothic"/>
                          <a:ea typeface="Century Gothic"/>
                          <a:cs typeface="Century Gothic"/>
                          <a:sym typeface="Century Gothic"/>
                        </a:rPr>
                        <a:t>What problem are you trying to solve, or change do you aspire to see?</a:t>
                      </a:r>
                      <a:endParaRPr sz="1100" u="none" strike="noStrike" cap="none" dirty="0">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000"/>
                        <a:buFont typeface="Arial"/>
                        <a:buNone/>
                      </a:pPr>
                      <a:r>
                        <a:rPr lang="en" sz="1000" u="none" strike="noStrike" cap="none" dirty="0">
                          <a:solidFill>
                            <a:srgbClr val="CCCCCC"/>
                          </a:solidFill>
                          <a:latin typeface="Century Gothic"/>
                          <a:ea typeface="Century Gothic"/>
                          <a:cs typeface="Century Gothic"/>
                          <a:sym typeface="Century Gothic"/>
                        </a:rPr>
                        <a:t>Identify the changes you hope to see as a result of your activities</a:t>
                      </a:r>
                      <a:endParaRPr sz="1000" u="none" strike="noStrike" cap="none" dirty="0">
                        <a:solidFill>
                          <a:srgbClr val="CCCCCC"/>
                        </a:solidFill>
                        <a:latin typeface="Century Gothic"/>
                        <a:ea typeface="Century Gothic"/>
                        <a:cs typeface="Century Gothic"/>
                        <a:sym typeface="Century Gothic"/>
                      </a:endParaRPr>
                    </a:p>
                  </a:txBody>
                  <a:tcPr marL="91425" marR="91425" marT="91425" marB="91425">
                    <a:lnT w="9525" cap="flat" cmpd="sng">
                      <a:solidFill>
                        <a:srgbClr val="D9EAD3"/>
                      </a:solidFill>
                      <a:prstDash val="solid"/>
                      <a:round/>
                      <a:headEnd type="none" w="sm" len="sm"/>
                      <a:tailEnd type="none" w="sm" len="sm"/>
                    </a:lnT>
                    <a:solidFill>
                      <a:srgbClr val="FFFFFF"/>
                    </a:solidFill>
                  </a:tcPr>
                </a:tc>
                <a:tc>
                  <a:txBody>
                    <a:bodyPr/>
                    <a:lstStyle/>
                    <a:p>
                      <a:pPr marL="0" marR="0" lvl="0" indent="0" algn="just" rtl="0">
                        <a:lnSpc>
                          <a:spcPct val="100000"/>
                        </a:lnSpc>
                        <a:spcBef>
                          <a:spcPts val="0"/>
                        </a:spcBef>
                        <a:spcAft>
                          <a:spcPts val="0"/>
                        </a:spcAft>
                        <a:buClr>
                          <a:srgbClr val="000000"/>
                        </a:buClr>
                        <a:buSzPts val="1100"/>
                        <a:buFont typeface="Arial"/>
                        <a:buNone/>
                      </a:pPr>
                      <a:r>
                        <a:rPr lang="en" sz="1100" u="none" strike="noStrike" cap="none">
                          <a:latin typeface="Century Gothic"/>
                          <a:ea typeface="Century Gothic"/>
                          <a:cs typeface="Century Gothic"/>
                          <a:sym typeface="Century Gothic"/>
                        </a:rPr>
                        <a:t>Who are your target beneficiaries and what benefits you wish to create for them?</a:t>
                      </a:r>
                      <a:endParaRPr sz="11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000"/>
                        <a:buFont typeface="Arial"/>
                        <a:buNone/>
                      </a:pPr>
                      <a:r>
                        <a:rPr lang="en" sz="1000" u="none" strike="noStrike" cap="none">
                          <a:solidFill>
                            <a:srgbClr val="CCCCCC"/>
                          </a:solidFill>
                          <a:latin typeface="Century Gothic"/>
                          <a:ea typeface="Century Gothic"/>
                          <a:cs typeface="Century Gothic"/>
                          <a:sym typeface="Century Gothic"/>
                        </a:rPr>
                        <a:t>Be specific (eg. demographics, key stakeholders, geography)</a:t>
                      </a:r>
                      <a:endParaRPr sz="1000" u="none" strike="noStrike" cap="none">
                        <a:solidFill>
                          <a:srgbClr val="CCCCCC"/>
                        </a:solidFill>
                        <a:latin typeface="Century Gothic"/>
                        <a:ea typeface="Century Gothic"/>
                        <a:cs typeface="Century Gothic"/>
                        <a:sym typeface="Century Gothic"/>
                      </a:endParaRPr>
                    </a:p>
                  </a:txBody>
                  <a:tcPr marL="91425" marR="91425" marT="91425" marB="91425">
                    <a:lnT w="9525" cap="flat" cmpd="sng">
                      <a:solidFill>
                        <a:srgbClr val="FFF2CC"/>
                      </a:solidFill>
                      <a:prstDash val="solid"/>
                      <a:round/>
                      <a:headEnd type="none" w="sm" len="sm"/>
                      <a:tailEnd type="none" w="sm" len="sm"/>
                    </a:lnT>
                    <a:solidFill>
                      <a:srgbClr val="FFFFFF"/>
                    </a:solidFill>
                  </a:tcPr>
                </a:tc>
                <a:tc>
                  <a:txBody>
                    <a:bodyPr/>
                    <a:lstStyle/>
                    <a:p>
                      <a:pPr marL="0" marR="0" lvl="0" indent="0" algn="just" rtl="0">
                        <a:lnSpc>
                          <a:spcPct val="100000"/>
                        </a:lnSpc>
                        <a:spcBef>
                          <a:spcPts val="0"/>
                        </a:spcBef>
                        <a:spcAft>
                          <a:spcPts val="0"/>
                        </a:spcAft>
                        <a:buClr>
                          <a:srgbClr val="000000"/>
                        </a:buClr>
                        <a:buSzPts val="1100"/>
                        <a:buFont typeface="Arial"/>
                        <a:buNone/>
                      </a:pPr>
                      <a:r>
                        <a:rPr lang="en" sz="1100" u="none" strike="noStrike" cap="none">
                          <a:solidFill>
                            <a:schemeClr val="dk1"/>
                          </a:solidFill>
                          <a:latin typeface="Century Gothic"/>
                          <a:ea typeface="Century Gothic"/>
                          <a:cs typeface="Century Gothic"/>
                          <a:sym typeface="Century Gothic"/>
                        </a:rPr>
                        <a:t>What products/ services do you offer?</a:t>
                      </a:r>
                      <a:endParaRPr sz="11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000"/>
                        <a:buFont typeface="Arial"/>
                        <a:buNone/>
                      </a:pPr>
                      <a:r>
                        <a:rPr lang="en" sz="1000" u="none" strike="noStrike" cap="none">
                          <a:solidFill>
                            <a:srgbClr val="CCCCCC"/>
                          </a:solidFill>
                          <a:latin typeface="Century Gothic"/>
                          <a:ea typeface="Century Gothic"/>
                          <a:cs typeface="Century Gothic"/>
                          <a:sym typeface="Century Gothic"/>
                        </a:rPr>
                        <a:t>Identify the products/ services you wish to offer as the source of your revenue</a:t>
                      </a:r>
                      <a:endParaRPr sz="1000" u="none" strike="noStrike" cap="none">
                        <a:latin typeface="Century Gothic"/>
                        <a:ea typeface="Century Gothic"/>
                        <a:cs typeface="Century Gothic"/>
                        <a:sym typeface="Century Gothic"/>
                      </a:endParaRPr>
                    </a:p>
                  </a:txBody>
                  <a:tcPr marL="91425" marR="91425" marT="91425" marB="91425">
                    <a:lnT w="9525" cap="flat" cmpd="sng">
                      <a:solidFill>
                        <a:srgbClr val="FFF2CC"/>
                      </a:solidFill>
                      <a:prstDash val="solid"/>
                      <a:round/>
                      <a:headEnd type="none" w="sm" len="sm"/>
                      <a:tailEnd type="none" w="sm" len="sm"/>
                    </a:lnT>
                    <a:solidFill>
                      <a:srgbClr val="FFFFFF"/>
                    </a:solidFill>
                  </a:tcPr>
                </a:tc>
                <a:tc>
                  <a:txBody>
                    <a:bodyPr/>
                    <a:lstStyle/>
                    <a:p>
                      <a:pPr marL="0" marR="0" lvl="0" indent="0" algn="just" rtl="0">
                        <a:lnSpc>
                          <a:spcPct val="100000"/>
                        </a:lnSpc>
                        <a:spcBef>
                          <a:spcPts val="0"/>
                        </a:spcBef>
                        <a:spcAft>
                          <a:spcPts val="0"/>
                        </a:spcAft>
                        <a:buClr>
                          <a:srgbClr val="000000"/>
                        </a:buClr>
                        <a:buSzPts val="1100"/>
                        <a:buFont typeface="Arial"/>
                        <a:buNone/>
                      </a:pPr>
                      <a:r>
                        <a:rPr lang="en" sz="1100" u="none" strike="noStrike" cap="none">
                          <a:solidFill>
                            <a:schemeClr val="dk1"/>
                          </a:solidFill>
                          <a:latin typeface="Century Gothic"/>
                          <a:ea typeface="Century Gothic"/>
                          <a:cs typeface="Century Gothic"/>
                          <a:sym typeface="Century Gothic"/>
                        </a:rPr>
                        <a:t>Which business model suits your idea best?</a:t>
                      </a:r>
                      <a:endParaRPr sz="11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000"/>
                        <a:buFont typeface="Arial"/>
                        <a:buNone/>
                      </a:pPr>
                      <a:r>
                        <a:rPr lang="en" sz="1000" u="none" strike="noStrike" cap="none">
                          <a:solidFill>
                            <a:srgbClr val="CCCCCC"/>
                          </a:solidFill>
                          <a:latin typeface="Century Gothic"/>
                          <a:ea typeface="Century Gothic"/>
                          <a:cs typeface="Century Gothic"/>
                          <a:sym typeface="Century Gothic"/>
                        </a:rPr>
                        <a:t>Identify the right business model for that will fully utilise your resources to impact your beneficiaries</a:t>
                      </a:r>
                      <a:endParaRPr sz="1000" u="none" strike="noStrike" cap="none">
                        <a:solidFill>
                          <a:srgbClr val="CCCCCC"/>
                        </a:solidFill>
                        <a:latin typeface="Century Gothic"/>
                        <a:ea typeface="Century Gothic"/>
                        <a:cs typeface="Century Gothic"/>
                        <a:sym typeface="Century Gothic"/>
                      </a:endParaRPr>
                    </a:p>
                  </a:txBody>
                  <a:tcPr marL="91425" marR="91425" marT="91425" marB="91425">
                    <a:lnT w="9525" cap="flat" cmpd="sng">
                      <a:solidFill>
                        <a:srgbClr val="CFE2F3"/>
                      </a:solidFill>
                      <a:prstDash val="solid"/>
                      <a:round/>
                      <a:headEnd type="none" w="sm" len="sm"/>
                      <a:tailEnd type="none" w="sm" len="sm"/>
                    </a:lnT>
                    <a:solidFill>
                      <a:srgbClr val="FFFFFF"/>
                    </a:solidFill>
                  </a:tcPr>
                </a:tc>
                <a:extLst>
                  <a:ext uri="{0D108BD9-81ED-4DB2-BD59-A6C34878D82A}">
                    <a16:rowId xmlns:a16="http://schemas.microsoft.com/office/drawing/2014/main" val="10001"/>
                  </a:ext>
                </a:extLst>
              </a:tr>
              <a:tr h="1283175">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100"/>
                        <a:buFont typeface="Arial"/>
                        <a:buNone/>
                      </a:pPr>
                      <a:r>
                        <a:rPr lang="en" sz="1000" u="none" strike="noStrike" cap="none">
                          <a:solidFill>
                            <a:schemeClr val="dk1"/>
                          </a:solidFill>
                          <a:latin typeface="Century Gothic"/>
                          <a:ea typeface="Century Gothic"/>
                          <a:cs typeface="Century Gothic"/>
                          <a:sym typeface="Century Gothic"/>
                        </a:rPr>
                        <a:t>Barriers</a:t>
                      </a:r>
                      <a:endParaRPr sz="10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chemeClr val="dk1"/>
                        </a:buClr>
                        <a:buSzPts val="1100"/>
                        <a:buFont typeface="Arial"/>
                        <a:buNone/>
                      </a:pPr>
                      <a:r>
                        <a:rPr lang="en" sz="1000" u="none" strike="noStrike" cap="none">
                          <a:solidFill>
                            <a:srgbClr val="CCCCCC"/>
                          </a:solidFill>
                          <a:latin typeface="Century Gothic"/>
                          <a:ea typeface="Century Gothic"/>
                          <a:cs typeface="Century Gothic"/>
                          <a:sym typeface="Century Gothic"/>
                        </a:rPr>
                        <a:t>What are the barriers/concern you will face</a:t>
                      </a:r>
                      <a:endParaRPr sz="1000" b="1" u="none" strike="noStrike" cap="none">
                        <a:solidFill>
                          <a:schemeClr val="dk1"/>
                        </a:solidFill>
                        <a:latin typeface="Century Gothic"/>
                        <a:ea typeface="Century Gothic"/>
                        <a:cs typeface="Century Gothic"/>
                        <a:sym typeface="Century Gothic"/>
                      </a:endParaRPr>
                    </a:p>
                  </a:txBody>
                  <a:tcPr marL="91425" marR="91425" marT="91425" marB="91425">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Century Gothic"/>
                          <a:ea typeface="Century Gothic"/>
                          <a:cs typeface="Century Gothic"/>
                          <a:sym typeface="Century Gothic"/>
                        </a:rPr>
                        <a:t>Barriers</a:t>
                      </a:r>
                      <a:endParaRPr sz="10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000"/>
                        <a:buFont typeface="Arial"/>
                        <a:buNone/>
                      </a:pPr>
                      <a:r>
                        <a:rPr lang="en" sz="1000" u="none" strike="noStrike" cap="none">
                          <a:solidFill>
                            <a:srgbClr val="CCCCCC"/>
                          </a:solidFill>
                          <a:latin typeface="Century Gothic"/>
                          <a:ea typeface="Century Gothic"/>
                          <a:cs typeface="Century Gothic"/>
                          <a:sym typeface="Century Gothic"/>
                        </a:rPr>
                        <a:t>What are the barriers/concern you will face</a:t>
                      </a:r>
                      <a:endParaRPr sz="1000" u="none" strike="noStrike" cap="none">
                        <a:solidFill>
                          <a:schemeClr val="dk1"/>
                        </a:solidFill>
                        <a:latin typeface="Century Gothic"/>
                        <a:ea typeface="Century Gothic"/>
                        <a:cs typeface="Century Gothic"/>
                        <a:sym typeface="Century Gothic"/>
                      </a:endParaRPr>
                    </a:p>
                  </a:txBody>
                  <a:tcPr marL="91425" marR="91425" marT="91425" marB="91425">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dirty="0">
                          <a:solidFill>
                            <a:schemeClr val="dk1"/>
                          </a:solidFill>
                          <a:latin typeface="Century Gothic"/>
                          <a:ea typeface="Century Gothic"/>
                          <a:cs typeface="Century Gothic"/>
                          <a:sym typeface="Century Gothic"/>
                        </a:rPr>
                        <a:t>Barriers</a:t>
                      </a:r>
                      <a:endParaRPr sz="1000" u="none" strike="noStrike" cap="none" dirty="0">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000"/>
                        <a:buFont typeface="Arial"/>
                        <a:buNone/>
                      </a:pPr>
                      <a:r>
                        <a:rPr lang="en" sz="1000" u="none" strike="noStrike" cap="none" dirty="0">
                          <a:solidFill>
                            <a:srgbClr val="CCCCCC"/>
                          </a:solidFill>
                          <a:latin typeface="Century Gothic"/>
                          <a:ea typeface="Century Gothic"/>
                          <a:cs typeface="Century Gothic"/>
                          <a:sym typeface="Century Gothic"/>
                        </a:rPr>
                        <a:t>What are the barriers/concern you will face</a:t>
                      </a:r>
                      <a:endParaRPr sz="1000" u="none" strike="noStrike" cap="none" dirty="0">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000"/>
                        <a:buFont typeface="Arial"/>
                        <a:buNone/>
                      </a:pPr>
                      <a:endParaRPr sz="1000" u="none" strike="noStrike" cap="none" dirty="0">
                        <a:solidFill>
                          <a:schemeClr val="dk1"/>
                        </a:solidFill>
                        <a:latin typeface="Century Gothic"/>
                        <a:ea typeface="Century Gothic"/>
                        <a:cs typeface="Century Gothic"/>
                        <a:sym typeface="Century Gothic"/>
                      </a:endParaRPr>
                    </a:p>
                  </a:txBody>
                  <a:tcPr marL="91425" marR="91425" marT="91425" marB="91425">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6696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ircle.png"/>
          <p:cNvPicPr>
            <a:picLocks noChangeAspect="1"/>
          </p:cNvPicPr>
          <p:nvPr/>
        </p:nvPicPr>
        <p:blipFill rotWithShape="1">
          <a:blip r:embed="rId2">
            <a:extLst>
              <a:ext uri="{28A0092B-C50C-407E-A947-70E740481C1C}">
                <a14:useLocalDpi xmlns:a14="http://schemas.microsoft.com/office/drawing/2010/main" val="0"/>
              </a:ext>
            </a:extLst>
          </a:blip>
          <a:srcRect l="-1801" t="15754" r="26556"/>
          <a:stretch/>
        </p:blipFill>
        <p:spPr>
          <a:xfrm>
            <a:off x="7644984" y="0"/>
            <a:ext cx="1512385" cy="1619164"/>
          </a:xfrm>
          <a:prstGeom prst="rect">
            <a:avLst/>
          </a:prstGeom>
        </p:spPr>
      </p:pic>
      <p:sp>
        <p:nvSpPr>
          <p:cNvPr id="6" name="Title 5"/>
          <p:cNvSpPr>
            <a:spLocks noGrp="1"/>
          </p:cNvSpPr>
          <p:nvPr>
            <p:ph type="title"/>
          </p:nvPr>
        </p:nvSpPr>
        <p:spPr>
          <a:xfrm>
            <a:off x="457200" y="584528"/>
            <a:ext cx="7152920" cy="523220"/>
          </a:xfrm>
          <a:prstGeom prst="rect">
            <a:avLst/>
          </a:prstGeom>
        </p:spPr>
        <p:txBody>
          <a:bodyPr wrap="none">
            <a:spAutoFit/>
          </a:bodyPr>
          <a:lstStyle/>
          <a:p>
            <a:r>
              <a:rPr lang="en-US" sz="2800" dirty="0">
                <a:solidFill>
                  <a:srgbClr val="000000"/>
                </a:solidFill>
                <a:latin typeface="Century Gothic"/>
                <a:cs typeface="Century Gothic"/>
              </a:rPr>
              <a:t>WHAT IS AN IMPACT DRIVEN ENTERPRISE?</a:t>
            </a:r>
          </a:p>
        </p:txBody>
      </p:sp>
      <p:sp>
        <p:nvSpPr>
          <p:cNvPr id="8" name="Google Shape;148;p29"/>
          <p:cNvSpPr txBox="1"/>
          <p:nvPr/>
        </p:nvSpPr>
        <p:spPr>
          <a:xfrm>
            <a:off x="6555380" y="3980597"/>
            <a:ext cx="1716993"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Century Gothic"/>
              <a:buNone/>
            </a:pPr>
            <a:r>
              <a:rPr lang="en" sz="2000" b="1" i="0" u="none" strike="noStrike" cap="none" dirty="0">
                <a:solidFill>
                  <a:srgbClr val="000000"/>
                </a:solidFill>
                <a:latin typeface="Century Gothic"/>
                <a:ea typeface="Quattrocento Sans"/>
                <a:cs typeface="Century Gothic"/>
                <a:sym typeface="Quattrocento Sans"/>
              </a:rPr>
              <a:t>Business model</a:t>
            </a:r>
            <a:endParaRPr sz="2000" b="1" i="0" u="none" strike="noStrike" cap="none" dirty="0">
              <a:solidFill>
                <a:srgbClr val="000000"/>
              </a:solidFill>
              <a:latin typeface="Century Gothic"/>
              <a:ea typeface="Quattrocento Sans"/>
              <a:cs typeface="Century Gothic"/>
              <a:sym typeface="Quattrocento Sans"/>
            </a:endParaRPr>
          </a:p>
        </p:txBody>
      </p:sp>
      <p:sp>
        <p:nvSpPr>
          <p:cNvPr id="9" name="Google Shape;149;p29"/>
          <p:cNvSpPr/>
          <p:nvPr/>
        </p:nvSpPr>
        <p:spPr>
          <a:xfrm>
            <a:off x="2927179" y="3225937"/>
            <a:ext cx="307800" cy="307800"/>
          </a:xfrm>
          <a:prstGeom prst="mathPlus">
            <a:avLst>
              <a:gd name="adj1" fmla="val 23520"/>
            </a:avLst>
          </a:prstGeom>
          <a:solidFill>
            <a:schemeClr val="tx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50;p29"/>
          <p:cNvSpPr/>
          <p:nvPr/>
        </p:nvSpPr>
        <p:spPr>
          <a:xfrm>
            <a:off x="5873579" y="3225937"/>
            <a:ext cx="307800" cy="307800"/>
          </a:xfrm>
          <a:prstGeom prst="mathPlus">
            <a:avLst>
              <a:gd name="adj1" fmla="val 23520"/>
            </a:avLst>
          </a:prstGeom>
          <a:solidFill>
            <a:schemeClr val="tx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51;p29"/>
          <p:cNvSpPr txBox="1"/>
          <p:nvPr/>
        </p:nvSpPr>
        <p:spPr>
          <a:xfrm>
            <a:off x="922677" y="4012359"/>
            <a:ext cx="1577015"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Century Gothic"/>
              <a:buNone/>
            </a:pPr>
            <a:r>
              <a:rPr lang="en" sz="2000" b="1" i="0" u="none" strike="noStrike" cap="none" dirty="0">
                <a:solidFill>
                  <a:srgbClr val="000000"/>
                </a:solidFill>
                <a:latin typeface="Century Gothic"/>
                <a:ea typeface="Quattrocento Sans"/>
                <a:cs typeface="Century Gothic"/>
                <a:sym typeface="Quattrocento Sans"/>
              </a:rPr>
              <a:t>Social mission</a:t>
            </a:r>
            <a:endParaRPr sz="2000" b="1" i="0" u="none" strike="noStrike" cap="none" dirty="0">
              <a:solidFill>
                <a:srgbClr val="000000"/>
              </a:solidFill>
              <a:latin typeface="Century Gothic"/>
              <a:ea typeface="Quattrocento Sans"/>
              <a:cs typeface="Century Gothic"/>
              <a:sym typeface="Quattrocento Sans"/>
            </a:endParaRPr>
          </a:p>
        </p:txBody>
      </p:sp>
      <p:sp>
        <p:nvSpPr>
          <p:cNvPr id="12" name="Google Shape;152;p29"/>
          <p:cNvSpPr txBox="1"/>
          <p:nvPr/>
        </p:nvSpPr>
        <p:spPr>
          <a:xfrm>
            <a:off x="3766354" y="4016334"/>
            <a:ext cx="1716993"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Century Gothic"/>
              <a:buNone/>
            </a:pPr>
            <a:r>
              <a:rPr lang="en" sz="2000" b="1" i="0" u="none" strike="noStrike" cap="none" dirty="0">
                <a:solidFill>
                  <a:srgbClr val="000000"/>
                </a:solidFill>
                <a:latin typeface="Century Gothic"/>
                <a:ea typeface="Quattrocento Sans"/>
                <a:cs typeface="Century Gothic"/>
                <a:sym typeface="Quattrocento Sans"/>
              </a:rPr>
              <a:t>Target Beneficiary</a:t>
            </a:r>
            <a:endParaRPr sz="2000" b="1" i="0" u="none" strike="noStrike" cap="none" dirty="0">
              <a:solidFill>
                <a:srgbClr val="000000"/>
              </a:solidFill>
              <a:latin typeface="Century Gothic"/>
              <a:ea typeface="Quattrocento Sans"/>
              <a:cs typeface="Century Gothic"/>
              <a:sym typeface="Quattrocento Sans"/>
            </a:endParaRPr>
          </a:p>
        </p:txBody>
      </p:sp>
      <p:pic>
        <p:nvPicPr>
          <p:cNvPr id="13" name="Google Shape;153;p29" descr="strategy.png"/>
          <p:cNvPicPr preferRelativeResize="0"/>
          <p:nvPr/>
        </p:nvPicPr>
        <p:blipFill rotWithShape="1">
          <a:blip r:embed="rId3">
            <a:alphaModFix/>
          </a:blip>
          <a:srcRect/>
          <a:stretch/>
        </p:blipFill>
        <p:spPr>
          <a:xfrm>
            <a:off x="6604229" y="2495675"/>
            <a:ext cx="1394765" cy="1394765"/>
          </a:xfrm>
          <a:prstGeom prst="rect">
            <a:avLst/>
          </a:prstGeom>
          <a:noFill/>
          <a:ln>
            <a:noFill/>
          </a:ln>
        </p:spPr>
      </p:pic>
      <p:pic>
        <p:nvPicPr>
          <p:cNvPr id="14" name="Google Shape;154;p29" descr="target.png"/>
          <p:cNvPicPr preferRelativeResize="0"/>
          <p:nvPr/>
        </p:nvPicPr>
        <p:blipFill rotWithShape="1">
          <a:blip r:embed="rId4">
            <a:alphaModFix/>
          </a:blip>
          <a:srcRect/>
          <a:stretch/>
        </p:blipFill>
        <p:spPr>
          <a:xfrm>
            <a:off x="933279" y="2514737"/>
            <a:ext cx="1394765" cy="1394765"/>
          </a:xfrm>
          <a:prstGeom prst="rect">
            <a:avLst/>
          </a:prstGeom>
          <a:noFill/>
          <a:ln>
            <a:noFill/>
          </a:ln>
        </p:spPr>
      </p:pic>
      <p:pic>
        <p:nvPicPr>
          <p:cNvPr id="15" name="Google Shape;155;p29" descr="grandparents.png"/>
          <p:cNvPicPr preferRelativeResize="0"/>
          <p:nvPr/>
        </p:nvPicPr>
        <p:blipFill rotWithShape="1">
          <a:blip r:embed="rId5">
            <a:alphaModFix/>
          </a:blip>
          <a:srcRect/>
          <a:stretch/>
        </p:blipFill>
        <p:spPr>
          <a:xfrm>
            <a:off x="3856881" y="2455212"/>
            <a:ext cx="1394764" cy="1394764"/>
          </a:xfrm>
          <a:prstGeom prst="rect">
            <a:avLst/>
          </a:prstGeom>
          <a:noFill/>
          <a:ln>
            <a:noFill/>
          </a:ln>
        </p:spPr>
      </p:pic>
    </p:spTree>
    <p:extLst>
      <p:ext uri="{BB962C8B-B14F-4D97-AF65-F5344CB8AC3E}">
        <p14:creationId xmlns:p14="http://schemas.microsoft.com/office/powerpoint/2010/main" val="2229133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Google Shape;168;p31"/>
          <p:cNvSpPr/>
          <p:nvPr/>
        </p:nvSpPr>
        <p:spPr>
          <a:xfrm>
            <a:off x="616403" y="2190721"/>
            <a:ext cx="3709500" cy="3123900"/>
          </a:xfrm>
          <a:prstGeom prst="roundRect">
            <a:avLst>
              <a:gd name="adj" fmla="val 0"/>
            </a:avLst>
          </a:prstGeom>
          <a:solidFill>
            <a:srgbClr val="FF2A5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i="0" u="none" strike="noStrike" cap="none">
                <a:solidFill>
                  <a:srgbClr val="FFFFFF"/>
                </a:solidFill>
                <a:latin typeface="Century Gothic"/>
                <a:ea typeface="Quattrocento Sans"/>
                <a:cs typeface="Century Gothic"/>
                <a:sym typeface="Quattrocento Sans"/>
              </a:rPr>
              <a:t>WHY?</a:t>
            </a:r>
            <a:endParaRPr sz="3600" i="0" u="none" strike="noStrike" cap="none">
              <a:solidFill>
                <a:srgbClr val="FFFFFF"/>
              </a:solidFill>
              <a:latin typeface="Century Gothic"/>
              <a:ea typeface="Quattrocento Sans"/>
              <a:cs typeface="Century Gothic"/>
              <a:sym typeface="Quattrocento Sans"/>
            </a:endParaRPr>
          </a:p>
        </p:txBody>
      </p:sp>
      <p:sp>
        <p:nvSpPr>
          <p:cNvPr id="5" name="Google Shape;169;p31"/>
          <p:cNvSpPr/>
          <p:nvPr/>
        </p:nvSpPr>
        <p:spPr>
          <a:xfrm>
            <a:off x="4527553" y="3548767"/>
            <a:ext cx="3923400" cy="451200"/>
          </a:xfrm>
          <a:prstGeom prst="roundRect">
            <a:avLst>
              <a:gd name="adj" fmla="val 0"/>
            </a:avLst>
          </a:prstGeom>
          <a:solidFill>
            <a:srgbClr val="FF2A5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800"/>
              </a:spcAft>
              <a:buClr>
                <a:srgbClr val="000000"/>
              </a:buClr>
              <a:buSzPts val="1200"/>
              <a:buFont typeface="Arial"/>
              <a:buNone/>
            </a:pPr>
            <a:r>
              <a:rPr lang="en" sz="1200" i="0" u="none" strike="noStrike" cap="none">
                <a:solidFill>
                  <a:srgbClr val="FFFFFF"/>
                </a:solidFill>
                <a:latin typeface="Century Gothic"/>
                <a:ea typeface="Quattrocento Sans"/>
                <a:cs typeface="Century Gothic"/>
                <a:sym typeface="Quattrocento Sans"/>
              </a:rPr>
              <a:t>Meeting a community need</a:t>
            </a:r>
            <a:endParaRPr sz="1200" i="0" u="none" strike="noStrike" cap="none">
              <a:solidFill>
                <a:srgbClr val="FFFFFF"/>
              </a:solidFill>
              <a:latin typeface="Century Gothic"/>
              <a:ea typeface="Quattrocento Sans"/>
              <a:cs typeface="Century Gothic"/>
              <a:sym typeface="Quattrocento Sans"/>
            </a:endParaRPr>
          </a:p>
        </p:txBody>
      </p:sp>
      <p:sp>
        <p:nvSpPr>
          <p:cNvPr id="6" name="Google Shape;170;p31"/>
          <p:cNvSpPr/>
          <p:nvPr/>
        </p:nvSpPr>
        <p:spPr>
          <a:xfrm>
            <a:off x="4527553" y="2962397"/>
            <a:ext cx="3923400" cy="451200"/>
          </a:xfrm>
          <a:prstGeom prst="roundRect">
            <a:avLst>
              <a:gd name="adj" fmla="val 0"/>
            </a:avLst>
          </a:prstGeom>
          <a:solidFill>
            <a:srgbClr val="FF2A5A"/>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800"/>
              </a:spcAft>
              <a:buClr>
                <a:srgbClr val="000000"/>
              </a:buClr>
              <a:buSzPts val="1200"/>
              <a:buFont typeface="Arial"/>
              <a:buNone/>
            </a:pPr>
            <a:r>
              <a:rPr lang="en" sz="1200" i="0" u="none" strike="noStrike" cap="none">
                <a:solidFill>
                  <a:srgbClr val="FFFFFF"/>
                </a:solidFill>
                <a:latin typeface="Century Gothic"/>
                <a:ea typeface="Quattrocento Sans"/>
                <a:cs typeface="Century Gothic"/>
                <a:sym typeface="Quattrocento Sans"/>
              </a:rPr>
              <a:t>Reducing reliance on grants and donations</a:t>
            </a:r>
            <a:endParaRPr sz="1200" i="0" u="none" strike="noStrike" cap="none">
              <a:solidFill>
                <a:srgbClr val="FFFFFF"/>
              </a:solidFill>
              <a:latin typeface="Century Gothic"/>
              <a:ea typeface="Quattrocento Sans"/>
              <a:cs typeface="Century Gothic"/>
              <a:sym typeface="Quattrocento Sans"/>
            </a:endParaRPr>
          </a:p>
        </p:txBody>
      </p:sp>
      <p:sp>
        <p:nvSpPr>
          <p:cNvPr id="7" name="Google Shape;171;p31"/>
          <p:cNvSpPr/>
          <p:nvPr/>
        </p:nvSpPr>
        <p:spPr>
          <a:xfrm>
            <a:off x="4527553" y="4154448"/>
            <a:ext cx="3923400" cy="451200"/>
          </a:xfrm>
          <a:prstGeom prst="roundRect">
            <a:avLst>
              <a:gd name="adj" fmla="val 0"/>
            </a:avLst>
          </a:prstGeom>
          <a:solidFill>
            <a:srgbClr val="FF2A5A"/>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800"/>
              </a:spcAft>
              <a:buClr>
                <a:srgbClr val="000000"/>
              </a:buClr>
              <a:buSzPts val="1200"/>
              <a:buFont typeface="Arial"/>
              <a:buNone/>
            </a:pPr>
            <a:r>
              <a:rPr lang="en" sz="1200" i="0" u="none" strike="noStrike" cap="none">
                <a:solidFill>
                  <a:srgbClr val="FFFFFF"/>
                </a:solidFill>
                <a:latin typeface="Century Gothic"/>
                <a:ea typeface="Quattrocento Sans"/>
                <a:cs typeface="Century Gothic"/>
                <a:sym typeface="Quattrocento Sans"/>
              </a:rPr>
              <a:t>To advance or achieve a specific social mission</a:t>
            </a:r>
            <a:endParaRPr sz="1200" i="0" u="none" strike="noStrike" cap="none">
              <a:solidFill>
                <a:srgbClr val="FFFFFF"/>
              </a:solidFill>
              <a:latin typeface="Century Gothic"/>
              <a:ea typeface="Quattrocento Sans"/>
              <a:cs typeface="Century Gothic"/>
              <a:sym typeface="Quattrocento Sans"/>
            </a:endParaRPr>
          </a:p>
        </p:txBody>
      </p:sp>
      <p:sp>
        <p:nvSpPr>
          <p:cNvPr id="8" name="Google Shape;172;p31"/>
          <p:cNvSpPr/>
          <p:nvPr/>
        </p:nvSpPr>
        <p:spPr>
          <a:xfrm>
            <a:off x="4527553" y="4740821"/>
            <a:ext cx="3923400" cy="573900"/>
          </a:xfrm>
          <a:prstGeom prst="roundRect">
            <a:avLst>
              <a:gd name="adj" fmla="val 0"/>
            </a:avLst>
          </a:prstGeom>
          <a:solidFill>
            <a:srgbClr val="FF2A5A"/>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800"/>
              </a:spcAft>
              <a:buClr>
                <a:srgbClr val="000000"/>
              </a:buClr>
              <a:buSzPts val="1200"/>
              <a:buFont typeface="Arial"/>
              <a:buNone/>
            </a:pPr>
            <a:r>
              <a:rPr lang="en" sz="1200" i="0" u="none" strike="noStrike" cap="none">
                <a:solidFill>
                  <a:srgbClr val="FFFFFF"/>
                </a:solidFill>
                <a:latin typeface="Century Gothic"/>
                <a:ea typeface="Quattrocento Sans"/>
                <a:cs typeface="Century Gothic"/>
                <a:sym typeface="Quattrocento Sans"/>
              </a:rPr>
              <a:t>Being the change’ by demonstrating better way of doing business </a:t>
            </a:r>
            <a:endParaRPr sz="1200" i="0" u="none" strike="noStrike" cap="none">
              <a:solidFill>
                <a:srgbClr val="FFFFFF"/>
              </a:solidFill>
              <a:latin typeface="Century Gothic"/>
              <a:ea typeface="Quattrocento Sans"/>
              <a:cs typeface="Century Gothic"/>
              <a:sym typeface="Quattrocento Sans"/>
            </a:endParaRPr>
          </a:p>
        </p:txBody>
      </p:sp>
      <p:sp>
        <p:nvSpPr>
          <p:cNvPr id="9" name="Google Shape;173;p31"/>
          <p:cNvSpPr/>
          <p:nvPr/>
        </p:nvSpPr>
        <p:spPr>
          <a:xfrm>
            <a:off x="4527553" y="2190721"/>
            <a:ext cx="3923400" cy="660600"/>
          </a:xfrm>
          <a:prstGeom prst="roundRect">
            <a:avLst>
              <a:gd name="adj" fmla="val 0"/>
            </a:avLst>
          </a:prstGeom>
          <a:solidFill>
            <a:srgbClr val="FF2A5A"/>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i="0" u="none" strike="noStrike" cap="none">
                <a:solidFill>
                  <a:srgbClr val="FFFFFF"/>
                </a:solidFill>
                <a:latin typeface="Century Gothic"/>
                <a:ea typeface="Quattrocento Sans"/>
                <a:cs typeface="Century Gothic"/>
                <a:sym typeface="Quattrocento Sans"/>
              </a:rPr>
              <a:t>Generating income for another charitable/community purpose</a:t>
            </a:r>
            <a:endParaRPr sz="1200" i="0" u="none" strike="noStrike" cap="none">
              <a:solidFill>
                <a:srgbClr val="FFFFFF"/>
              </a:solidFill>
              <a:latin typeface="Century Gothic"/>
              <a:ea typeface="Quattrocento Sans"/>
              <a:cs typeface="Century Gothic"/>
              <a:sym typeface="Quattrocento Sans"/>
            </a:endParaRPr>
          </a:p>
          <a:p>
            <a:pPr marL="0" marR="0" lvl="0" indent="0" algn="ctr" rtl="0">
              <a:lnSpc>
                <a:spcPct val="100000"/>
              </a:lnSpc>
              <a:spcBef>
                <a:spcPts val="800"/>
              </a:spcBef>
              <a:spcAft>
                <a:spcPts val="800"/>
              </a:spcAft>
              <a:buClr>
                <a:srgbClr val="000000"/>
              </a:buClr>
              <a:buSzPts val="1200"/>
              <a:buFont typeface="Arial"/>
              <a:buNone/>
            </a:pPr>
            <a:r>
              <a:rPr lang="en" sz="1200" i="0" u="none" strike="noStrike" cap="none">
                <a:solidFill>
                  <a:srgbClr val="FFFFFF"/>
                </a:solidFill>
                <a:latin typeface="Century Gothic"/>
                <a:ea typeface="Quattrocento Sans"/>
                <a:cs typeface="Century Gothic"/>
                <a:sym typeface="Quattrocento Sans"/>
              </a:rPr>
              <a:t> </a:t>
            </a:r>
            <a:endParaRPr sz="1200" i="0" u="none" strike="noStrike" cap="none">
              <a:solidFill>
                <a:srgbClr val="FFFFFF"/>
              </a:solidFill>
              <a:latin typeface="Century Gothic"/>
              <a:ea typeface="Quattrocento Sans"/>
              <a:cs typeface="Century Gothic"/>
              <a:sym typeface="Quattrocento Sans"/>
            </a:endParaRPr>
          </a:p>
        </p:txBody>
      </p:sp>
    </p:spTree>
    <p:extLst>
      <p:ext uri="{BB962C8B-B14F-4D97-AF65-F5344CB8AC3E}">
        <p14:creationId xmlns:p14="http://schemas.microsoft.com/office/powerpoint/2010/main" val="271276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SOCIAL IMPACTS</a:t>
            </a:r>
          </a:p>
        </p:txBody>
      </p:sp>
      <p:grpSp>
        <p:nvGrpSpPr>
          <p:cNvPr id="5" name="Google Shape;179;p32"/>
          <p:cNvGrpSpPr/>
          <p:nvPr/>
        </p:nvGrpSpPr>
        <p:grpSpPr>
          <a:xfrm>
            <a:off x="1869116" y="2576479"/>
            <a:ext cx="253104" cy="631998"/>
            <a:chOff x="3384375" y="2267500"/>
            <a:chExt cx="203375" cy="507825"/>
          </a:xfrm>
        </p:grpSpPr>
        <p:sp>
          <p:nvSpPr>
            <p:cNvPr id="6" name="Google Shape;180;p32"/>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81;p32"/>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 name="Google Shape;182;p32"/>
          <p:cNvGrpSpPr/>
          <p:nvPr/>
        </p:nvGrpSpPr>
        <p:grpSpPr>
          <a:xfrm>
            <a:off x="2189646" y="2578786"/>
            <a:ext cx="215208" cy="625931"/>
            <a:chOff x="4071800" y="2269925"/>
            <a:chExt cx="172925" cy="502950"/>
          </a:xfrm>
        </p:grpSpPr>
        <p:sp>
          <p:nvSpPr>
            <p:cNvPr id="9" name="Google Shape;183;p32"/>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84;p32"/>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 name="Google Shape;185;p32"/>
          <p:cNvGrpSpPr/>
          <p:nvPr/>
        </p:nvGrpSpPr>
        <p:grpSpPr>
          <a:xfrm>
            <a:off x="2447116" y="2576479"/>
            <a:ext cx="253104" cy="631998"/>
            <a:chOff x="3384375" y="2267500"/>
            <a:chExt cx="203375" cy="507825"/>
          </a:xfrm>
        </p:grpSpPr>
        <p:sp>
          <p:nvSpPr>
            <p:cNvPr id="12" name="Google Shape;186;p32"/>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87;p32"/>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 name="Google Shape;188;p32"/>
          <p:cNvGrpSpPr/>
          <p:nvPr/>
        </p:nvGrpSpPr>
        <p:grpSpPr>
          <a:xfrm>
            <a:off x="2731011" y="2578786"/>
            <a:ext cx="215208" cy="625931"/>
            <a:chOff x="4071800" y="2269925"/>
            <a:chExt cx="172925" cy="502950"/>
          </a:xfrm>
        </p:grpSpPr>
        <p:sp>
          <p:nvSpPr>
            <p:cNvPr id="15" name="Google Shape;189;p32"/>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90;p32"/>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91;p32"/>
          <p:cNvSpPr txBox="1"/>
          <p:nvPr/>
        </p:nvSpPr>
        <p:spPr>
          <a:xfrm>
            <a:off x="1489101" y="3138650"/>
            <a:ext cx="2014270" cy="75196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i="0" u="none" strike="noStrike" cap="none" dirty="0">
                <a:latin typeface="Century Gothic"/>
                <a:ea typeface="Quattrocento Sans"/>
                <a:cs typeface="Century Gothic"/>
                <a:sym typeface="Quattrocento Sans"/>
              </a:rPr>
              <a:t>Employment for the marginalised</a:t>
            </a:r>
            <a:endParaRPr sz="1400" i="0" u="none" strike="noStrike" cap="none" dirty="0">
              <a:latin typeface="Century Gothic"/>
              <a:ea typeface="Quattrocento Sans"/>
              <a:cs typeface="Century Gothic"/>
              <a:sym typeface="Quattrocento Sans"/>
            </a:endParaRPr>
          </a:p>
        </p:txBody>
      </p:sp>
      <p:sp>
        <p:nvSpPr>
          <p:cNvPr id="18" name="Google Shape;192;p32"/>
          <p:cNvSpPr txBox="1"/>
          <p:nvPr/>
        </p:nvSpPr>
        <p:spPr>
          <a:xfrm>
            <a:off x="3796289" y="3138650"/>
            <a:ext cx="2237838" cy="75196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i="0" u="none" strike="noStrike" cap="none" dirty="0">
                <a:latin typeface="Century Gothic"/>
                <a:ea typeface="Quattrocento Sans"/>
                <a:cs typeface="Century Gothic"/>
                <a:sym typeface="Quattrocento Sans"/>
              </a:rPr>
              <a:t>Equality &amp; empowerment</a:t>
            </a:r>
            <a:endParaRPr sz="1400" i="0" u="none" strike="noStrike" cap="none" dirty="0">
              <a:latin typeface="Century Gothic"/>
              <a:ea typeface="Quattrocento Sans"/>
              <a:cs typeface="Century Gothic"/>
              <a:sym typeface="Quattrocento Sans"/>
            </a:endParaRPr>
          </a:p>
        </p:txBody>
      </p:sp>
      <p:sp>
        <p:nvSpPr>
          <p:cNvPr id="19" name="Google Shape;193;p32"/>
          <p:cNvSpPr txBox="1"/>
          <p:nvPr/>
        </p:nvSpPr>
        <p:spPr>
          <a:xfrm>
            <a:off x="6252951" y="3138650"/>
            <a:ext cx="2014270" cy="75196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i="0" u="none" strike="noStrike" cap="none" dirty="0">
                <a:latin typeface="Century Gothic"/>
                <a:ea typeface="Quattrocento Sans"/>
                <a:cs typeface="Century Gothic"/>
                <a:sym typeface="Quattrocento Sans"/>
              </a:rPr>
              <a:t>Pollution &amp; waste management</a:t>
            </a:r>
            <a:endParaRPr sz="1400" i="0" u="none" strike="noStrike" cap="none" dirty="0">
              <a:latin typeface="Century Gothic"/>
              <a:ea typeface="Quattrocento Sans"/>
              <a:cs typeface="Century Gothic"/>
              <a:sym typeface="Quattrocento Sans"/>
            </a:endParaRPr>
          </a:p>
        </p:txBody>
      </p:sp>
      <p:sp>
        <p:nvSpPr>
          <p:cNvPr id="20" name="Google Shape;194;p32"/>
          <p:cNvSpPr txBox="1"/>
          <p:nvPr/>
        </p:nvSpPr>
        <p:spPr>
          <a:xfrm>
            <a:off x="2678881" y="4798321"/>
            <a:ext cx="2014270" cy="75196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i="0" u="none" strike="noStrike" cap="none" dirty="0">
                <a:latin typeface="Century Gothic"/>
                <a:ea typeface="Quattrocento Sans"/>
                <a:cs typeface="Century Gothic"/>
                <a:sym typeface="Quattrocento Sans"/>
              </a:rPr>
              <a:t>Income/</a:t>
            </a:r>
            <a:endParaRPr sz="1500" i="0" u="none" strike="noStrike" cap="none" dirty="0">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1500"/>
              <a:buFont typeface="Arial"/>
              <a:buNone/>
            </a:pPr>
            <a:r>
              <a:rPr lang="en" sz="1500" i="0" u="none" strike="noStrike" cap="none" dirty="0">
                <a:latin typeface="Century Gothic"/>
                <a:ea typeface="Quattrocento Sans"/>
                <a:cs typeface="Century Gothic"/>
                <a:sym typeface="Quattrocento Sans"/>
              </a:rPr>
              <a:t>productivity growth</a:t>
            </a:r>
            <a:endParaRPr sz="1500" i="0" u="none" strike="noStrike" cap="none" dirty="0">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1500"/>
              <a:buFont typeface="Arial"/>
              <a:buNone/>
            </a:pPr>
            <a:endParaRPr sz="1500" i="0" u="none" strike="noStrike" cap="none" dirty="0">
              <a:latin typeface="Century Gothic"/>
              <a:ea typeface="Quattrocento Sans"/>
              <a:cs typeface="Century Gothic"/>
              <a:sym typeface="Quattrocento Sans"/>
            </a:endParaRPr>
          </a:p>
        </p:txBody>
      </p:sp>
      <p:sp>
        <p:nvSpPr>
          <p:cNvPr id="21" name="Google Shape;195;p32"/>
          <p:cNvSpPr txBox="1"/>
          <p:nvPr/>
        </p:nvSpPr>
        <p:spPr>
          <a:xfrm>
            <a:off x="5062890" y="4816246"/>
            <a:ext cx="2014270" cy="75196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i="0" u="none" strike="noStrike" cap="none">
                <a:latin typeface="Century Gothic"/>
                <a:ea typeface="Quattrocento Sans"/>
                <a:cs typeface="Century Gothic"/>
                <a:sym typeface="Quattrocento Sans"/>
              </a:rPr>
              <a:t>Community Development </a:t>
            </a:r>
            <a:endParaRPr sz="1500" i="0" u="none" strike="noStrike" cap="none">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1500"/>
              <a:buFont typeface="Arial"/>
              <a:buNone/>
            </a:pPr>
            <a:endParaRPr sz="1500" i="0" u="none" strike="noStrike" cap="none">
              <a:latin typeface="Century Gothic"/>
              <a:ea typeface="Quattrocento Sans"/>
              <a:cs typeface="Century Gothic"/>
              <a:sym typeface="Quattrocento Sans"/>
            </a:endParaRPr>
          </a:p>
        </p:txBody>
      </p:sp>
      <p:grpSp>
        <p:nvGrpSpPr>
          <p:cNvPr id="22" name="Google Shape;196;p32"/>
          <p:cNvGrpSpPr/>
          <p:nvPr/>
        </p:nvGrpSpPr>
        <p:grpSpPr>
          <a:xfrm>
            <a:off x="3299228" y="4211751"/>
            <a:ext cx="711371" cy="632006"/>
            <a:chOff x="5292575" y="3681900"/>
            <a:chExt cx="420150" cy="373275"/>
          </a:xfrm>
        </p:grpSpPr>
        <p:sp>
          <p:nvSpPr>
            <p:cNvPr id="23" name="Google Shape;197;p32"/>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198;p32"/>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199;p32"/>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00;p32"/>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01;p32"/>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02;p32"/>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03;p32"/>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Google Shape;204;p32"/>
          <p:cNvGrpSpPr/>
          <p:nvPr/>
        </p:nvGrpSpPr>
        <p:grpSpPr>
          <a:xfrm>
            <a:off x="4444930" y="2467346"/>
            <a:ext cx="756605" cy="725786"/>
            <a:chOff x="5233525" y="4954450"/>
            <a:chExt cx="538275" cy="516350"/>
          </a:xfrm>
        </p:grpSpPr>
        <p:sp>
          <p:nvSpPr>
            <p:cNvPr id="31" name="Google Shape;205;p32"/>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206;p32"/>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207;p32"/>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208;p32"/>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209;p32"/>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210;p32"/>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211;p32"/>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212;p32"/>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213;p32"/>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214;p32"/>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215;p32"/>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 name="Google Shape;216;p32"/>
          <p:cNvGrpSpPr/>
          <p:nvPr/>
        </p:nvGrpSpPr>
        <p:grpSpPr>
          <a:xfrm>
            <a:off x="6998885" y="2462405"/>
            <a:ext cx="579243" cy="733370"/>
            <a:chOff x="2635450" y="4321225"/>
            <a:chExt cx="368400" cy="466425"/>
          </a:xfrm>
        </p:grpSpPr>
        <p:sp>
          <p:nvSpPr>
            <p:cNvPr id="43" name="Google Shape;217;p32"/>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218;p32"/>
            <p:cNvSpPr/>
            <p:nvPr/>
          </p:nvSpPr>
          <p:spPr>
            <a:xfrm>
              <a:off x="2819350" y="4321225"/>
              <a:ext cx="25" cy="347075"/>
            </a:xfrm>
            <a:custGeom>
              <a:avLst/>
              <a:gdLst/>
              <a:ahLst/>
              <a:cxnLst/>
              <a:rect l="l" t="t" r="r" b="b"/>
              <a:pathLst>
                <a:path w="1" h="13883" fill="none" extrusionOk="0">
                  <a:moveTo>
                    <a:pt x="0" y="13883"/>
                  </a:moveTo>
                  <a:lnTo>
                    <a:pt x="0"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219;p32"/>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220;p32"/>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221;p32"/>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222;p32"/>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 name="Google Shape;223;p32"/>
          <p:cNvGrpSpPr/>
          <p:nvPr/>
        </p:nvGrpSpPr>
        <p:grpSpPr>
          <a:xfrm>
            <a:off x="5647905" y="4197488"/>
            <a:ext cx="820426" cy="609999"/>
            <a:chOff x="5247525" y="3007275"/>
            <a:chExt cx="517575" cy="384825"/>
          </a:xfrm>
        </p:grpSpPr>
        <p:sp>
          <p:nvSpPr>
            <p:cNvPr id="50" name="Google Shape;224;p3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225;p3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18355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 dirty="0">
                <a:solidFill>
                  <a:srgbClr val="000000"/>
                </a:solidFill>
                <a:latin typeface="Century Gothic"/>
                <a:ea typeface="Quattrocento Sans"/>
                <a:cs typeface="Century Gothic"/>
                <a:sym typeface="Quattrocento Sans"/>
              </a:rPr>
              <a:t>COMMON BUSINESS MODELS</a:t>
            </a:r>
            <a:endParaRPr lang="en-US" dirty="0">
              <a:solidFill>
                <a:srgbClr val="000000"/>
              </a:solidFill>
            </a:endParaRPr>
          </a:p>
        </p:txBody>
      </p:sp>
      <p:sp>
        <p:nvSpPr>
          <p:cNvPr id="5" name="Google Shape;280;p39"/>
          <p:cNvSpPr/>
          <p:nvPr/>
        </p:nvSpPr>
        <p:spPr>
          <a:xfrm>
            <a:off x="4725000" y="2137515"/>
            <a:ext cx="3884713" cy="3229800"/>
          </a:xfrm>
          <a:prstGeom prst="roundRect">
            <a:avLst>
              <a:gd name="adj" fmla="val 0"/>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800"/>
              </a:spcBef>
              <a:spcAft>
                <a:spcPts val="0"/>
              </a:spcAft>
              <a:buClr>
                <a:srgbClr val="333333"/>
              </a:buClr>
              <a:buSzPts val="1400"/>
              <a:buFont typeface="Quattrocento Sans"/>
              <a:buChar char="●"/>
            </a:pPr>
            <a:r>
              <a:rPr lang="en" dirty="0">
                <a:solidFill>
                  <a:srgbClr val="000000"/>
                </a:solidFill>
                <a:latin typeface="Century Gothic"/>
                <a:ea typeface="Quattrocento Sans"/>
                <a:cs typeface="Century Gothic"/>
                <a:sym typeface="Quattrocento Sans"/>
              </a:rPr>
              <a:t>CROSS SUBSIDISATION</a:t>
            </a:r>
            <a:endParaRPr dirty="0">
              <a:solidFill>
                <a:srgbClr val="000000"/>
              </a:solidFill>
              <a:latin typeface="Century Gothic"/>
              <a:ea typeface="Quattrocento Sans"/>
              <a:cs typeface="Century Gothic"/>
              <a:sym typeface="Quattrocento Sans"/>
            </a:endParaRPr>
          </a:p>
          <a:p>
            <a:pPr marL="0" marR="0" lvl="0" indent="0" algn="l" rtl="0">
              <a:lnSpc>
                <a:spcPct val="100000"/>
              </a:lnSpc>
              <a:spcBef>
                <a:spcPts val="800"/>
              </a:spcBef>
              <a:spcAft>
                <a:spcPts val="0"/>
              </a:spcAft>
              <a:buNone/>
            </a:pPr>
            <a:endParaRPr dirty="0">
              <a:solidFill>
                <a:srgbClr val="000000"/>
              </a:solidFill>
              <a:latin typeface="Century Gothic"/>
              <a:ea typeface="Quattrocento Sans"/>
              <a:cs typeface="Century Gothic"/>
              <a:sym typeface="Quattrocento Sans"/>
            </a:endParaRPr>
          </a:p>
          <a:p>
            <a:pPr marL="457200" marR="0" lvl="0" indent="-317500" algn="l" rtl="0">
              <a:lnSpc>
                <a:spcPct val="100000"/>
              </a:lnSpc>
              <a:spcBef>
                <a:spcPts val="800"/>
              </a:spcBef>
              <a:spcAft>
                <a:spcPts val="0"/>
              </a:spcAft>
              <a:buClr>
                <a:srgbClr val="333333"/>
              </a:buClr>
              <a:buSzPts val="1400"/>
              <a:buFont typeface="Quattrocento Sans"/>
              <a:buChar char="●"/>
            </a:pPr>
            <a:r>
              <a:rPr lang="en" dirty="0">
                <a:solidFill>
                  <a:srgbClr val="000000"/>
                </a:solidFill>
                <a:latin typeface="Century Gothic"/>
                <a:ea typeface="Quattrocento Sans"/>
                <a:cs typeface="Century Gothic"/>
                <a:sym typeface="Quattrocento Sans"/>
              </a:rPr>
              <a:t>INCLUSIVE BUSINESS</a:t>
            </a:r>
            <a:endParaRPr dirty="0">
              <a:solidFill>
                <a:srgbClr val="000000"/>
              </a:solidFill>
              <a:latin typeface="Century Gothic"/>
              <a:ea typeface="Quattrocento Sans"/>
              <a:cs typeface="Century Gothic"/>
              <a:sym typeface="Quattrocento Sans"/>
            </a:endParaRPr>
          </a:p>
          <a:p>
            <a:pPr marL="0" marR="0" lvl="0" indent="0" algn="l" rtl="0">
              <a:lnSpc>
                <a:spcPct val="100000"/>
              </a:lnSpc>
              <a:spcBef>
                <a:spcPts val="800"/>
              </a:spcBef>
              <a:spcAft>
                <a:spcPts val="0"/>
              </a:spcAft>
              <a:buNone/>
            </a:pPr>
            <a:endParaRPr dirty="0">
              <a:solidFill>
                <a:srgbClr val="000000"/>
              </a:solidFill>
              <a:latin typeface="Century Gothic"/>
              <a:ea typeface="Quattrocento Sans"/>
              <a:cs typeface="Century Gothic"/>
              <a:sym typeface="Quattrocento Sans"/>
            </a:endParaRPr>
          </a:p>
          <a:p>
            <a:pPr marL="457200" marR="0" lvl="0" indent="-317500" algn="l" rtl="0">
              <a:lnSpc>
                <a:spcPct val="100000"/>
              </a:lnSpc>
              <a:spcBef>
                <a:spcPts val="800"/>
              </a:spcBef>
              <a:spcAft>
                <a:spcPts val="0"/>
              </a:spcAft>
              <a:buClr>
                <a:srgbClr val="333333"/>
              </a:buClr>
              <a:buSzPts val="1400"/>
              <a:buFont typeface="Quattrocento Sans"/>
              <a:buChar char="●"/>
            </a:pPr>
            <a:r>
              <a:rPr lang="en" dirty="0">
                <a:solidFill>
                  <a:srgbClr val="000000"/>
                </a:solidFill>
                <a:latin typeface="Century Gothic"/>
                <a:ea typeface="Quattrocento Sans"/>
                <a:cs typeface="Century Gothic"/>
                <a:sym typeface="Quattrocento Sans"/>
              </a:rPr>
              <a:t>ONE FOR ONE</a:t>
            </a:r>
            <a:endParaRPr dirty="0">
              <a:solidFill>
                <a:srgbClr val="000000"/>
              </a:solidFill>
              <a:latin typeface="Century Gothic"/>
              <a:ea typeface="Quattrocento Sans"/>
              <a:cs typeface="Century Gothic"/>
              <a:sym typeface="Quattrocento Sans"/>
            </a:endParaRPr>
          </a:p>
          <a:p>
            <a:pPr marL="0" marR="0" lvl="0" indent="0" algn="l" rtl="0">
              <a:lnSpc>
                <a:spcPct val="100000"/>
              </a:lnSpc>
              <a:spcBef>
                <a:spcPts val="800"/>
              </a:spcBef>
              <a:spcAft>
                <a:spcPts val="0"/>
              </a:spcAft>
              <a:buNone/>
            </a:pPr>
            <a:endParaRPr dirty="0">
              <a:solidFill>
                <a:srgbClr val="000000"/>
              </a:solidFill>
              <a:latin typeface="Century Gothic"/>
              <a:ea typeface="Quattrocento Sans"/>
              <a:cs typeface="Century Gothic"/>
              <a:sym typeface="Quattrocento Sans"/>
            </a:endParaRPr>
          </a:p>
          <a:p>
            <a:pPr marL="457200" marR="0" lvl="0" indent="-317500" algn="l" rtl="0">
              <a:lnSpc>
                <a:spcPct val="100000"/>
              </a:lnSpc>
              <a:spcBef>
                <a:spcPts val="800"/>
              </a:spcBef>
              <a:spcAft>
                <a:spcPts val="0"/>
              </a:spcAft>
              <a:buClr>
                <a:srgbClr val="333333"/>
              </a:buClr>
              <a:buSzPts val="1400"/>
              <a:buFont typeface="Quattrocento Sans"/>
              <a:buChar char="●"/>
            </a:pPr>
            <a:r>
              <a:rPr lang="en" dirty="0">
                <a:solidFill>
                  <a:srgbClr val="000000"/>
                </a:solidFill>
                <a:latin typeface="Century Gothic"/>
                <a:ea typeface="Quattrocento Sans"/>
                <a:cs typeface="Century Gothic"/>
                <a:sym typeface="Quattrocento Sans"/>
              </a:rPr>
              <a:t>MICRO FRANCHISING</a:t>
            </a:r>
            <a:endParaRPr dirty="0">
              <a:solidFill>
                <a:srgbClr val="000000"/>
              </a:solidFill>
              <a:latin typeface="Century Gothic"/>
              <a:ea typeface="Quattrocento Sans"/>
              <a:cs typeface="Century Gothic"/>
              <a:sym typeface="Quattrocento Sans"/>
            </a:endParaRPr>
          </a:p>
          <a:p>
            <a:pPr marL="0" marR="0" lvl="0" indent="0" algn="l" rtl="0">
              <a:lnSpc>
                <a:spcPct val="100000"/>
              </a:lnSpc>
              <a:spcBef>
                <a:spcPts val="800"/>
              </a:spcBef>
              <a:spcAft>
                <a:spcPts val="0"/>
              </a:spcAft>
              <a:buNone/>
            </a:pPr>
            <a:endParaRPr dirty="0">
              <a:solidFill>
                <a:srgbClr val="000000"/>
              </a:solidFill>
              <a:latin typeface="Century Gothic"/>
              <a:ea typeface="Quattrocento Sans"/>
              <a:cs typeface="Century Gothic"/>
              <a:sym typeface="Quattrocento Sans"/>
            </a:endParaRPr>
          </a:p>
          <a:p>
            <a:pPr marL="457200" marR="0" lvl="0" indent="-317500" algn="l" rtl="0">
              <a:lnSpc>
                <a:spcPct val="100000"/>
              </a:lnSpc>
              <a:spcBef>
                <a:spcPts val="800"/>
              </a:spcBef>
              <a:spcAft>
                <a:spcPts val="0"/>
              </a:spcAft>
              <a:buClr>
                <a:srgbClr val="333333"/>
              </a:buClr>
              <a:buSzPts val="1400"/>
              <a:buFont typeface="Quattrocento Sans"/>
              <a:buChar char="●"/>
            </a:pPr>
            <a:r>
              <a:rPr lang="en" dirty="0">
                <a:solidFill>
                  <a:srgbClr val="000000"/>
                </a:solidFill>
                <a:latin typeface="Century Gothic"/>
                <a:ea typeface="Quattrocento Sans"/>
                <a:cs typeface="Century Gothic"/>
                <a:sym typeface="Quattrocento Sans"/>
              </a:rPr>
              <a:t>DESIGN FOR EXTREME AFFORDABILITY</a:t>
            </a:r>
            <a:endParaRPr dirty="0">
              <a:solidFill>
                <a:srgbClr val="000000"/>
              </a:solidFill>
              <a:latin typeface="Century Gothic"/>
              <a:ea typeface="Quattrocento Sans"/>
              <a:cs typeface="Century Gothic"/>
              <a:sym typeface="Quattrocento Sans"/>
            </a:endParaRPr>
          </a:p>
        </p:txBody>
      </p:sp>
      <p:pic>
        <p:nvPicPr>
          <p:cNvPr id="6" name="Google Shape;278;p39"/>
          <p:cNvPicPr preferRelativeResize="0"/>
          <p:nvPr/>
        </p:nvPicPr>
        <p:blipFill rotWithShape="1">
          <a:blip r:embed="rId2">
            <a:alphaModFix/>
          </a:blip>
          <a:srcRect/>
          <a:stretch/>
        </p:blipFill>
        <p:spPr>
          <a:xfrm>
            <a:off x="158761" y="1770594"/>
            <a:ext cx="4542490" cy="4542490"/>
          </a:xfrm>
          <a:prstGeom prst="rect">
            <a:avLst/>
          </a:prstGeom>
          <a:noFill/>
          <a:ln>
            <a:noFill/>
          </a:ln>
        </p:spPr>
      </p:pic>
    </p:spTree>
    <p:extLst>
      <p:ext uri="{BB962C8B-B14F-4D97-AF65-F5344CB8AC3E}">
        <p14:creationId xmlns:p14="http://schemas.microsoft.com/office/powerpoint/2010/main" val="377389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CROSS SUBSIDISATION </a:t>
            </a:r>
          </a:p>
        </p:txBody>
      </p:sp>
      <p:sp>
        <p:nvSpPr>
          <p:cNvPr id="5" name="Google Shape;290;p41"/>
          <p:cNvSpPr txBox="1"/>
          <p:nvPr/>
        </p:nvSpPr>
        <p:spPr>
          <a:xfrm>
            <a:off x="0" y="3151865"/>
            <a:ext cx="9144000" cy="136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3B4B1D"/>
              </a:buClr>
              <a:buSzPts val="800"/>
              <a:buFont typeface="Arial"/>
              <a:buNone/>
            </a:pPr>
            <a:r>
              <a:rPr lang="en" sz="1600" b="1" i="0" u="sng" strike="noStrike" cap="none" dirty="0">
                <a:solidFill>
                  <a:srgbClr val="000000"/>
                </a:solidFill>
                <a:latin typeface="Century Gothic"/>
                <a:ea typeface="Quattrocento Sans"/>
                <a:cs typeface="Century Gothic"/>
                <a:sym typeface="Quattrocento Sans"/>
              </a:rPr>
              <a:t>M</a:t>
            </a:r>
            <a:r>
              <a:rPr lang="en" sz="1600" b="1" u="sng" dirty="0">
                <a:solidFill>
                  <a:srgbClr val="000000"/>
                </a:solidFill>
                <a:latin typeface="Century Gothic"/>
                <a:ea typeface="Quattrocento Sans"/>
                <a:cs typeface="Century Gothic"/>
                <a:sym typeface="Quattrocento Sans"/>
              </a:rPr>
              <a:t>ISSION</a:t>
            </a:r>
            <a:endParaRPr sz="1600" u="sng" dirty="0">
              <a:solidFill>
                <a:srgbClr val="000000"/>
              </a:solidFill>
              <a:latin typeface="Century Gothic"/>
              <a:ea typeface="Quattrocento Sans"/>
              <a:cs typeface="Century Gothic"/>
              <a:sym typeface="Quattrocento Sans"/>
            </a:endParaRPr>
          </a:p>
          <a:p>
            <a:pPr marL="0" marR="0" lvl="0" indent="0" algn="ctr" rtl="0">
              <a:lnSpc>
                <a:spcPct val="90000"/>
              </a:lnSpc>
              <a:spcBef>
                <a:spcPts val="0"/>
              </a:spcBef>
              <a:spcAft>
                <a:spcPts val="0"/>
              </a:spcAft>
              <a:buClr>
                <a:srgbClr val="10253F"/>
              </a:buClr>
              <a:buSzPts val="600"/>
              <a:buFont typeface="Play"/>
              <a:buNone/>
            </a:pPr>
            <a:r>
              <a:rPr lang="en" sz="1600" dirty="0">
                <a:solidFill>
                  <a:srgbClr val="000000"/>
                </a:solidFill>
                <a:latin typeface="Century Gothic"/>
                <a:ea typeface="Quattrocento Sans"/>
                <a:cs typeface="Century Gothic"/>
                <a:sym typeface="Quattrocento Sans"/>
              </a:rPr>
              <a:t>Become the lead community-based organization in Malaysia working with key affected populations on HIV and AIDS, gender identity and sexual health.</a:t>
            </a:r>
            <a:endParaRPr sz="1600" dirty="0">
              <a:solidFill>
                <a:srgbClr val="000000"/>
              </a:solidFill>
              <a:latin typeface="Century Gothic"/>
              <a:ea typeface="Quattrocento Sans"/>
              <a:cs typeface="Century Gothic"/>
              <a:sym typeface="Quattrocento Sans"/>
            </a:endParaRPr>
          </a:p>
        </p:txBody>
      </p:sp>
      <p:pic>
        <p:nvPicPr>
          <p:cNvPr id="6" name="Google Shape;291;p41"/>
          <p:cNvPicPr preferRelativeResize="0"/>
          <p:nvPr/>
        </p:nvPicPr>
        <p:blipFill>
          <a:blip r:embed="rId2">
            <a:alphaModFix/>
          </a:blip>
          <a:stretch>
            <a:fillRect/>
          </a:stretch>
        </p:blipFill>
        <p:spPr>
          <a:xfrm>
            <a:off x="3689642" y="1575664"/>
            <a:ext cx="1798024" cy="1463149"/>
          </a:xfrm>
          <a:prstGeom prst="rect">
            <a:avLst/>
          </a:prstGeom>
          <a:noFill/>
          <a:ln>
            <a:noFill/>
          </a:ln>
        </p:spPr>
      </p:pic>
      <p:sp>
        <p:nvSpPr>
          <p:cNvPr id="7" name="Google Shape;296;p42"/>
          <p:cNvSpPr txBox="1"/>
          <p:nvPr/>
        </p:nvSpPr>
        <p:spPr>
          <a:xfrm>
            <a:off x="745551" y="4852752"/>
            <a:ext cx="3118800" cy="120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
              <a:buFont typeface="Gill Sans"/>
              <a:buNone/>
            </a:pPr>
            <a:r>
              <a:rPr lang="en" sz="1600" dirty="0">
                <a:solidFill>
                  <a:srgbClr val="000000"/>
                </a:solidFill>
                <a:latin typeface="Century Gothic"/>
                <a:ea typeface="Quattrocento Sans"/>
                <a:cs typeface="Century Gothic"/>
                <a:sym typeface="Quattrocento Sans"/>
              </a:rPr>
              <a:t>The services provided by the organisation, such as HIV testing and screening, counsellings etc are charged at normal rate for those that can afford</a:t>
            </a:r>
            <a:endParaRPr sz="1600" dirty="0">
              <a:solidFill>
                <a:srgbClr val="000000"/>
              </a:solidFill>
              <a:latin typeface="Century Gothic"/>
              <a:ea typeface="Quattrocento Sans"/>
              <a:cs typeface="Century Gothic"/>
              <a:sym typeface="Quattrocento Sans"/>
            </a:endParaRPr>
          </a:p>
          <a:p>
            <a:pPr marL="342900" marR="0" lvl="0" indent="-342900" algn="ctr" rtl="0">
              <a:lnSpc>
                <a:spcPct val="100000"/>
              </a:lnSpc>
              <a:spcBef>
                <a:spcPts val="0"/>
              </a:spcBef>
              <a:spcAft>
                <a:spcPts val="0"/>
              </a:spcAft>
              <a:buClr>
                <a:srgbClr val="000000"/>
              </a:buClr>
              <a:buSzPts val="2400"/>
              <a:buFont typeface="Arial"/>
              <a:buNone/>
            </a:pPr>
            <a:endParaRPr sz="1600" i="0" u="none" strike="noStrike" cap="none" dirty="0">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FF0000"/>
              </a:buClr>
              <a:buSzPts val="600"/>
              <a:buFont typeface="Gill Sans"/>
              <a:buNone/>
            </a:pPr>
            <a:r>
              <a:rPr lang="en" sz="1600" i="0" u="none" strike="noStrike" cap="none" dirty="0">
                <a:solidFill>
                  <a:srgbClr val="000000"/>
                </a:solidFill>
                <a:latin typeface="Century Gothic"/>
                <a:ea typeface="Quattrocento Sans"/>
                <a:cs typeface="Century Gothic"/>
                <a:sym typeface="Quattrocento Sans"/>
              </a:rPr>
              <a:t> </a:t>
            </a:r>
            <a:endParaRPr sz="1600" dirty="0">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2400"/>
              <a:buFont typeface="Arial"/>
              <a:buNone/>
            </a:pPr>
            <a:endParaRPr sz="1600" i="0" u="none" strike="noStrike" cap="none" dirty="0">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2400"/>
              <a:buFont typeface="Arial"/>
              <a:buNone/>
            </a:pPr>
            <a:endParaRPr sz="1600" i="0" u="none" strike="noStrike" cap="none" dirty="0">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sz="1600" i="0" u="none" strike="noStrike" cap="none" dirty="0">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1400"/>
              <a:buFont typeface="Arial"/>
              <a:buNone/>
            </a:pPr>
            <a:endParaRPr sz="1600" i="0" u="none" strike="noStrike" cap="none" dirty="0">
              <a:solidFill>
                <a:srgbClr val="000000"/>
              </a:solidFill>
              <a:latin typeface="Century Gothic"/>
              <a:ea typeface="Quattrocento Sans"/>
              <a:cs typeface="Century Gothic"/>
              <a:sym typeface="Quattrocento Sans"/>
            </a:endParaRPr>
          </a:p>
        </p:txBody>
      </p:sp>
      <p:sp>
        <p:nvSpPr>
          <p:cNvPr id="8" name="Google Shape;297;p42"/>
          <p:cNvSpPr txBox="1"/>
          <p:nvPr/>
        </p:nvSpPr>
        <p:spPr>
          <a:xfrm>
            <a:off x="5147701" y="4855752"/>
            <a:ext cx="3118800" cy="119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400"/>
              </a:spcAft>
              <a:buClr>
                <a:schemeClr val="dk1"/>
              </a:buClr>
              <a:buSzPts val="1100"/>
              <a:buFont typeface="Arial"/>
              <a:buNone/>
            </a:pPr>
            <a:r>
              <a:rPr lang="en" sz="1600" dirty="0">
                <a:solidFill>
                  <a:srgbClr val="000000"/>
                </a:solidFill>
                <a:latin typeface="Century Gothic"/>
                <a:ea typeface="Quattrocento Sans"/>
                <a:cs typeface="Century Gothic"/>
                <a:sym typeface="Quattrocento Sans"/>
              </a:rPr>
              <a:t>A portion of revenue is used to subsidise the same services for the unfortunate who cannot afford to pay the full price.</a:t>
            </a:r>
            <a:endParaRPr sz="1600" dirty="0">
              <a:solidFill>
                <a:srgbClr val="000000"/>
              </a:solidFill>
              <a:latin typeface="Century Gothic"/>
              <a:ea typeface="Quattrocento Sans"/>
              <a:cs typeface="Century Gothic"/>
              <a:sym typeface="Quattrocento Sans"/>
            </a:endParaRPr>
          </a:p>
        </p:txBody>
      </p:sp>
      <p:cxnSp>
        <p:nvCxnSpPr>
          <p:cNvPr id="9" name="Google Shape;299;p42"/>
          <p:cNvCxnSpPr/>
          <p:nvPr/>
        </p:nvCxnSpPr>
        <p:spPr>
          <a:xfrm rot="10800000" flipH="1">
            <a:off x="4114651" y="5568486"/>
            <a:ext cx="767100" cy="8100"/>
          </a:xfrm>
          <a:prstGeom prst="straightConnector1">
            <a:avLst/>
          </a:prstGeom>
          <a:noFill/>
          <a:ln w="9525" cap="flat" cmpd="sng">
            <a:solidFill>
              <a:schemeClr val="tx1"/>
            </a:solidFill>
            <a:prstDash val="solid"/>
            <a:round/>
            <a:headEnd type="none" w="med" len="med"/>
            <a:tailEnd type="triangle" w="med" len="med"/>
          </a:ln>
        </p:spPr>
      </p:cxnSp>
      <p:sp>
        <p:nvSpPr>
          <p:cNvPr id="10" name="Google Shape;290;p41"/>
          <p:cNvSpPr txBox="1"/>
          <p:nvPr/>
        </p:nvSpPr>
        <p:spPr>
          <a:xfrm>
            <a:off x="0" y="4330061"/>
            <a:ext cx="9144000" cy="52998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3B4B1D"/>
              </a:buClr>
              <a:buSzPts val="800"/>
              <a:buFont typeface="Arial"/>
              <a:buNone/>
            </a:pPr>
            <a:r>
              <a:rPr lang="en-US" sz="1600" b="1" i="0" u="sng" strike="noStrike" cap="none" dirty="0">
                <a:solidFill>
                  <a:srgbClr val="000000"/>
                </a:solidFill>
                <a:latin typeface="Century Gothic"/>
                <a:ea typeface="Quattrocento Sans"/>
                <a:cs typeface="Century Gothic"/>
                <a:sym typeface="Quattrocento Sans"/>
              </a:rPr>
              <a:t>HOW</a:t>
            </a:r>
            <a:endParaRPr sz="1600" dirty="0">
              <a:solidFill>
                <a:srgbClr val="000000"/>
              </a:solidFill>
              <a:latin typeface="Century Gothic"/>
              <a:ea typeface="Quattrocento Sans"/>
              <a:cs typeface="Century Gothic"/>
              <a:sym typeface="Quattrocento Sans"/>
            </a:endParaRPr>
          </a:p>
        </p:txBody>
      </p:sp>
    </p:spTree>
    <p:extLst>
      <p:ext uri="{BB962C8B-B14F-4D97-AF65-F5344CB8AC3E}">
        <p14:creationId xmlns:p14="http://schemas.microsoft.com/office/powerpoint/2010/main" val="28893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Century Gothic"/>
                <a:cs typeface="Century Gothic"/>
              </a:rPr>
              <a:t>ONE FOR ONE</a:t>
            </a:r>
          </a:p>
        </p:txBody>
      </p:sp>
      <p:sp>
        <p:nvSpPr>
          <p:cNvPr id="4" name="Google Shape;309;p44"/>
          <p:cNvSpPr txBox="1"/>
          <p:nvPr/>
        </p:nvSpPr>
        <p:spPr>
          <a:xfrm>
            <a:off x="0" y="3282054"/>
            <a:ext cx="9021221" cy="136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3B4B1D"/>
              </a:buClr>
              <a:buSzPts val="800"/>
              <a:buFont typeface="Arial"/>
              <a:buNone/>
            </a:pPr>
            <a:r>
              <a:rPr lang="en" sz="1800" b="1" i="0" u="sng" strike="noStrike" cap="none" dirty="0">
                <a:solidFill>
                  <a:srgbClr val="000000"/>
                </a:solidFill>
                <a:latin typeface="Century Gothic"/>
                <a:ea typeface="Quattrocento Sans"/>
                <a:cs typeface="Century Gothic"/>
                <a:sym typeface="Quattrocento Sans"/>
              </a:rPr>
              <a:t>M</a:t>
            </a:r>
            <a:r>
              <a:rPr lang="en" sz="1800" b="1" u="sng" dirty="0">
                <a:solidFill>
                  <a:srgbClr val="000000"/>
                </a:solidFill>
                <a:latin typeface="Century Gothic"/>
                <a:ea typeface="Quattrocento Sans"/>
                <a:cs typeface="Century Gothic"/>
                <a:sym typeface="Quattrocento Sans"/>
              </a:rPr>
              <a:t>ISSION</a:t>
            </a:r>
            <a:endParaRPr sz="1800" u="sng" dirty="0">
              <a:solidFill>
                <a:srgbClr val="000000"/>
              </a:solidFill>
              <a:latin typeface="Century Gothic"/>
              <a:ea typeface="Quattrocento Sans"/>
              <a:cs typeface="Century Gothic"/>
              <a:sym typeface="Quattrocento Sans"/>
            </a:endParaRPr>
          </a:p>
          <a:p>
            <a:pPr marL="0" marR="0" lvl="0" indent="0" algn="ctr" rtl="0">
              <a:lnSpc>
                <a:spcPct val="90000"/>
              </a:lnSpc>
              <a:spcBef>
                <a:spcPts val="0"/>
              </a:spcBef>
              <a:spcAft>
                <a:spcPts val="0"/>
              </a:spcAft>
              <a:buClr>
                <a:srgbClr val="10253F"/>
              </a:buClr>
              <a:buSzPts val="600"/>
              <a:buFont typeface="Play"/>
              <a:buNone/>
            </a:pPr>
            <a:r>
              <a:rPr lang="en" sz="1800" dirty="0">
                <a:solidFill>
                  <a:srgbClr val="000000"/>
                </a:solidFill>
                <a:latin typeface="Century Gothic"/>
                <a:ea typeface="Quattrocento Sans"/>
                <a:cs typeface="Century Gothic"/>
                <a:sym typeface="Quattrocento Sans"/>
              </a:rPr>
              <a:t>With every product you purchase, TOMS will help a person in need.</a:t>
            </a:r>
            <a:endParaRPr sz="1800" dirty="0">
              <a:solidFill>
                <a:srgbClr val="000000"/>
              </a:solidFill>
              <a:latin typeface="Century Gothic"/>
              <a:ea typeface="Quattrocento Sans"/>
              <a:cs typeface="Century Gothic"/>
              <a:sym typeface="Quattrocento Sans"/>
            </a:endParaRPr>
          </a:p>
        </p:txBody>
      </p:sp>
      <p:pic>
        <p:nvPicPr>
          <p:cNvPr id="5" name="Google Shape;311;p44"/>
          <p:cNvPicPr preferRelativeResize="0"/>
          <p:nvPr/>
        </p:nvPicPr>
        <p:blipFill rotWithShape="1">
          <a:blip r:embed="rId2">
            <a:alphaModFix/>
          </a:blip>
          <a:srcRect/>
          <a:stretch/>
        </p:blipFill>
        <p:spPr>
          <a:xfrm>
            <a:off x="3688729" y="1646826"/>
            <a:ext cx="1798025" cy="1439852"/>
          </a:xfrm>
          <a:prstGeom prst="rect">
            <a:avLst/>
          </a:prstGeom>
          <a:noFill/>
          <a:ln w="9525" cap="flat" cmpd="sng">
            <a:solidFill>
              <a:srgbClr val="604A7B"/>
            </a:solidFill>
            <a:prstDash val="solid"/>
            <a:round/>
            <a:headEnd type="none" w="sm" len="sm"/>
            <a:tailEnd type="none" w="sm" len="sm"/>
          </a:ln>
        </p:spPr>
      </p:pic>
      <p:sp>
        <p:nvSpPr>
          <p:cNvPr id="6" name="Google Shape;316;p45"/>
          <p:cNvSpPr txBox="1"/>
          <p:nvPr/>
        </p:nvSpPr>
        <p:spPr>
          <a:xfrm>
            <a:off x="741450" y="5157976"/>
            <a:ext cx="3118800" cy="67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
              <a:buFont typeface="Gill Sans"/>
              <a:buNone/>
            </a:pPr>
            <a:r>
              <a:rPr lang="en" dirty="0">
                <a:solidFill>
                  <a:srgbClr val="000000"/>
                </a:solidFill>
                <a:latin typeface="Century Gothic"/>
                <a:ea typeface="Quattrocento Sans"/>
                <a:cs typeface="Century Gothic"/>
                <a:sym typeface="Quattrocento Sans"/>
              </a:rPr>
              <a:t>For every shoe sold</a:t>
            </a:r>
            <a:endParaRPr dirty="0">
              <a:solidFill>
                <a:srgbClr val="000000"/>
              </a:solidFill>
              <a:latin typeface="Century Gothic"/>
              <a:ea typeface="Quattrocento Sans"/>
              <a:cs typeface="Century Gothic"/>
              <a:sym typeface="Quattrocento Sans"/>
            </a:endParaRPr>
          </a:p>
          <a:p>
            <a:pPr marL="342900" marR="0" lvl="0" indent="-342900" algn="ctr" rtl="0">
              <a:lnSpc>
                <a:spcPct val="100000"/>
              </a:lnSpc>
              <a:spcBef>
                <a:spcPts val="0"/>
              </a:spcBef>
              <a:spcAft>
                <a:spcPts val="0"/>
              </a:spcAft>
              <a:buClr>
                <a:srgbClr val="000000"/>
              </a:buClr>
              <a:buSzPts val="2400"/>
              <a:buFont typeface="Arial"/>
              <a:buNone/>
            </a:pPr>
            <a:endParaRPr i="0" u="none" strike="noStrike" cap="none" dirty="0">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FF0000"/>
              </a:buClr>
              <a:buSzPts val="600"/>
              <a:buFont typeface="Gill Sans"/>
              <a:buNone/>
            </a:pPr>
            <a:r>
              <a:rPr lang="en" i="0" u="none" strike="noStrike" cap="none" dirty="0">
                <a:solidFill>
                  <a:srgbClr val="000000"/>
                </a:solidFill>
                <a:latin typeface="Century Gothic"/>
                <a:ea typeface="Quattrocento Sans"/>
                <a:cs typeface="Century Gothic"/>
                <a:sym typeface="Quattrocento Sans"/>
              </a:rPr>
              <a:t> </a:t>
            </a:r>
            <a:endParaRPr dirty="0">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2400"/>
              <a:buFont typeface="Arial"/>
              <a:buNone/>
            </a:pPr>
            <a:endParaRPr i="0" u="none" strike="noStrike" cap="none" dirty="0">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2400"/>
              <a:buFont typeface="Arial"/>
              <a:buNone/>
            </a:pPr>
            <a:endParaRPr i="0" u="none" strike="noStrike" cap="none" dirty="0">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i="0" u="none" strike="noStrike" cap="none" dirty="0">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1400"/>
              <a:buFont typeface="Arial"/>
              <a:buNone/>
            </a:pPr>
            <a:endParaRPr i="0" u="none" strike="noStrike" cap="none" dirty="0">
              <a:solidFill>
                <a:srgbClr val="000000"/>
              </a:solidFill>
              <a:latin typeface="Century Gothic"/>
              <a:ea typeface="Quattrocento Sans"/>
              <a:cs typeface="Century Gothic"/>
              <a:sym typeface="Quattrocento Sans"/>
            </a:endParaRPr>
          </a:p>
        </p:txBody>
      </p:sp>
      <p:sp>
        <p:nvSpPr>
          <p:cNvPr id="7" name="Google Shape;317;p45"/>
          <p:cNvSpPr txBox="1"/>
          <p:nvPr/>
        </p:nvSpPr>
        <p:spPr>
          <a:xfrm>
            <a:off x="5159250" y="5064051"/>
            <a:ext cx="3118800" cy="67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600"/>
              <a:buFont typeface="Gill Sans"/>
              <a:buNone/>
            </a:pPr>
            <a:r>
              <a:rPr lang="en">
                <a:solidFill>
                  <a:srgbClr val="000000"/>
                </a:solidFill>
                <a:latin typeface="Century Gothic"/>
                <a:ea typeface="Quattrocento Sans"/>
                <a:cs typeface="Century Gothic"/>
                <a:sym typeface="Quattrocento Sans"/>
              </a:rPr>
              <a:t>TOMS provides one pair of shoes to a child in need</a:t>
            </a:r>
            <a:endParaRPr>
              <a:solidFill>
                <a:srgbClr val="000000"/>
              </a:solidFill>
              <a:latin typeface="Century Gothic"/>
              <a:ea typeface="Quattrocento Sans"/>
              <a:cs typeface="Century Gothic"/>
              <a:sym typeface="Quattrocento Sans"/>
            </a:endParaRPr>
          </a:p>
        </p:txBody>
      </p:sp>
      <p:cxnSp>
        <p:nvCxnSpPr>
          <p:cNvPr id="8" name="Google Shape;299;p42"/>
          <p:cNvCxnSpPr/>
          <p:nvPr/>
        </p:nvCxnSpPr>
        <p:spPr>
          <a:xfrm rot="10800000" flipH="1">
            <a:off x="4114651" y="5568486"/>
            <a:ext cx="767100" cy="8100"/>
          </a:xfrm>
          <a:prstGeom prst="straightConnector1">
            <a:avLst/>
          </a:prstGeom>
          <a:noFill/>
          <a:ln w="9525" cap="flat" cmpd="sng">
            <a:solidFill>
              <a:srgbClr val="000000"/>
            </a:solidFill>
            <a:prstDash val="solid"/>
            <a:round/>
            <a:headEnd type="none" w="med" len="med"/>
            <a:tailEnd type="triangle" w="med" len="med"/>
          </a:ln>
        </p:spPr>
      </p:cxnSp>
      <p:sp>
        <p:nvSpPr>
          <p:cNvPr id="9" name="Google Shape;290;p41"/>
          <p:cNvSpPr txBox="1"/>
          <p:nvPr/>
        </p:nvSpPr>
        <p:spPr>
          <a:xfrm>
            <a:off x="0" y="4330061"/>
            <a:ext cx="9144000" cy="52998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3B4B1D"/>
              </a:buClr>
              <a:buSzPts val="800"/>
              <a:buFont typeface="Arial"/>
              <a:buNone/>
            </a:pPr>
            <a:r>
              <a:rPr lang="en-US" sz="1600" b="1" i="0" u="sng" strike="noStrike" cap="none" dirty="0">
                <a:solidFill>
                  <a:srgbClr val="000000"/>
                </a:solidFill>
                <a:latin typeface="Century Gothic"/>
                <a:ea typeface="Quattrocento Sans"/>
                <a:cs typeface="Century Gothic"/>
                <a:sym typeface="Quattrocento Sans"/>
              </a:rPr>
              <a:t>HOW</a:t>
            </a:r>
            <a:endParaRPr sz="1600" dirty="0">
              <a:solidFill>
                <a:srgbClr val="000000"/>
              </a:solidFill>
              <a:latin typeface="Century Gothic"/>
              <a:ea typeface="Quattrocento Sans"/>
              <a:cs typeface="Century Gothic"/>
              <a:sym typeface="Quattrocento Sans"/>
            </a:endParaRPr>
          </a:p>
        </p:txBody>
      </p:sp>
    </p:spTree>
    <p:extLst>
      <p:ext uri="{BB962C8B-B14F-4D97-AF65-F5344CB8AC3E}">
        <p14:creationId xmlns:p14="http://schemas.microsoft.com/office/powerpoint/2010/main" val="4763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 dirty="0">
                <a:solidFill>
                  <a:srgbClr val="000000"/>
                </a:solidFill>
                <a:latin typeface="Century Gothic"/>
                <a:ea typeface="Quattrocento Sans"/>
                <a:cs typeface="Century Gothic"/>
                <a:sym typeface="Quattrocento Sans"/>
              </a:rPr>
              <a:t>INCLUSIVE BUSINESS</a:t>
            </a:r>
            <a:endParaRPr lang="en-US" dirty="0">
              <a:solidFill>
                <a:srgbClr val="000000"/>
              </a:solidFill>
              <a:latin typeface="Century Gothic"/>
              <a:cs typeface="Century Gothic"/>
            </a:endParaRPr>
          </a:p>
        </p:txBody>
      </p:sp>
      <p:sp>
        <p:nvSpPr>
          <p:cNvPr id="4" name="Google Shape;329;p47"/>
          <p:cNvSpPr txBox="1"/>
          <p:nvPr/>
        </p:nvSpPr>
        <p:spPr>
          <a:xfrm>
            <a:off x="0" y="3208788"/>
            <a:ext cx="9144000" cy="136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3B4B1D"/>
              </a:buClr>
              <a:buSzPts val="800"/>
              <a:buFont typeface="Arial"/>
              <a:buNone/>
            </a:pPr>
            <a:r>
              <a:rPr lang="en" sz="1600" b="1" i="0" u="sng" strike="noStrike" cap="none" dirty="0">
                <a:solidFill>
                  <a:srgbClr val="000000"/>
                </a:solidFill>
                <a:latin typeface="Century Gothic"/>
                <a:ea typeface="Quattrocento Sans"/>
                <a:cs typeface="Century Gothic"/>
                <a:sym typeface="Quattrocento Sans"/>
              </a:rPr>
              <a:t>M</a:t>
            </a:r>
            <a:r>
              <a:rPr lang="en" sz="1600" b="1" u="sng" dirty="0">
                <a:solidFill>
                  <a:srgbClr val="000000"/>
                </a:solidFill>
                <a:latin typeface="Century Gothic"/>
                <a:ea typeface="Quattrocento Sans"/>
                <a:cs typeface="Century Gothic"/>
                <a:sym typeface="Quattrocento Sans"/>
              </a:rPr>
              <a:t>ISSION</a:t>
            </a:r>
            <a:endParaRPr sz="1600" u="sng" dirty="0">
              <a:solidFill>
                <a:srgbClr val="000000"/>
              </a:solidFill>
              <a:latin typeface="Century Gothic"/>
              <a:ea typeface="Quattrocento Sans"/>
              <a:cs typeface="Century Gothic"/>
              <a:sym typeface="Quattrocento Sans"/>
            </a:endParaRPr>
          </a:p>
          <a:p>
            <a:pPr marL="0" marR="0" lvl="0" indent="0" algn="ctr" rtl="0">
              <a:lnSpc>
                <a:spcPct val="90000"/>
              </a:lnSpc>
              <a:spcBef>
                <a:spcPts val="0"/>
              </a:spcBef>
              <a:spcAft>
                <a:spcPts val="0"/>
              </a:spcAft>
              <a:buClr>
                <a:srgbClr val="10253F"/>
              </a:buClr>
              <a:buSzPts val="600"/>
              <a:buFont typeface="Play"/>
              <a:buNone/>
            </a:pPr>
            <a:r>
              <a:rPr lang="en" sz="1600" dirty="0">
                <a:solidFill>
                  <a:srgbClr val="000000"/>
                </a:solidFill>
                <a:latin typeface="Century Gothic"/>
                <a:ea typeface="Quattrocento Sans"/>
                <a:cs typeface="Century Gothic"/>
                <a:sym typeface="Quattrocento Sans"/>
              </a:rPr>
              <a:t>To facilitate the process of social integration for people with disabilities and aims to change mindsets on disability and diversity.</a:t>
            </a:r>
            <a:endParaRPr sz="1600" dirty="0">
              <a:solidFill>
                <a:srgbClr val="000000"/>
              </a:solidFill>
              <a:latin typeface="Century Gothic"/>
              <a:ea typeface="Quattrocento Sans"/>
              <a:cs typeface="Century Gothic"/>
              <a:sym typeface="Quattrocento Sans"/>
            </a:endParaRPr>
          </a:p>
        </p:txBody>
      </p:sp>
      <p:pic>
        <p:nvPicPr>
          <p:cNvPr id="5" name="Google Shape;332;p47"/>
          <p:cNvPicPr preferRelativeResize="0"/>
          <p:nvPr/>
        </p:nvPicPr>
        <p:blipFill>
          <a:blip r:embed="rId2">
            <a:alphaModFix/>
          </a:blip>
          <a:stretch>
            <a:fillRect/>
          </a:stretch>
        </p:blipFill>
        <p:spPr>
          <a:xfrm>
            <a:off x="3688729" y="1548233"/>
            <a:ext cx="1798025" cy="1463150"/>
          </a:xfrm>
          <a:prstGeom prst="rect">
            <a:avLst/>
          </a:prstGeom>
          <a:noFill/>
          <a:ln>
            <a:noFill/>
          </a:ln>
        </p:spPr>
      </p:pic>
      <p:sp>
        <p:nvSpPr>
          <p:cNvPr id="6" name="Google Shape;337;p48"/>
          <p:cNvSpPr txBox="1"/>
          <p:nvPr/>
        </p:nvSpPr>
        <p:spPr>
          <a:xfrm>
            <a:off x="805950" y="5001203"/>
            <a:ext cx="3118800" cy="120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
              <a:buFont typeface="Gill Sans"/>
              <a:buNone/>
            </a:pPr>
            <a:r>
              <a:rPr lang="en" sz="1600">
                <a:solidFill>
                  <a:srgbClr val="000000"/>
                </a:solidFill>
                <a:latin typeface="Century Gothic"/>
                <a:ea typeface="Quattrocento Sans"/>
                <a:cs typeface="Century Gothic"/>
                <a:sym typeface="Quattrocento Sans"/>
              </a:rPr>
              <a:t>Empower the blind and visually impaired community in Malaysia </a:t>
            </a:r>
            <a:endParaRPr sz="1600">
              <a:solidFill>
                <a:srgbClr val="000000"/>
              </a:solidFill>
              <a:latin typeface="Century Gothic"/>
              <a:ea typeface="Quattrocento Sans"/>
              <a:cs typeface="Century Gothic"/>
              <a:sym typeface="Quattrocento Sans"/>
            </a:endParaRPr>
          </a:p>
          <a:p>
            <a:pPr marL="342900" marR="0" lvl="0" indent="-342900" algn="ctr" rtl="0">
              <a:lnSpc>
                <a:spcPct val="100000"/>
              </a:lnSpc>
              <a:spcBef>
                <a:spcPts val="0"/>
              </a:spcBef>
              <a:spcAft>
                <a:spcPts val="0"/>
              </a:spcAft>
              <a:buClr>
                <a:srgbClr val="000000"/>
              </a:buClr>
              <a:buSzPts val="2400"/>
              <a:buFont typeface="Arial"/>
              <a:buNone/>
            </a:pPr>
            <a:endParaRPr sz="1600" i="0" u="none" strike="noStrike" cap="none">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FF0000"/>
              </a:buClr>
              <a:buSzPts val="600"/>
              <a:buFont typeface="Gill Sans"/>
              <a:buNone/>
            </a:pPr>
            <a:r>
              <a:rPr lang="en" sz="1600" i="0" u="none" strike="noStrike" cap="none">
                <a:solidFill>
                  <a:srgbClr val="000000"/>
                </a:solidFill>
                <a:latin typeface="Century Gothic"/>
                <a:ea typeface="Quattrocento Sans"/>
                <a:cs typeface="Century Gothic"/>
                <a:sym typeface="Quattrocento Sans"/>
              </a:rPr>
              <a:t> </a:t>
            </a:r>
            <a:endParaRPr sz="1600">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2400"/>
              <a:buFont typeface="Arial"/>
              <a:buNone/>
            </a:pPr>
            <a:endParaRPr sz="1600" i="0" u="none" strike="noStrike" cap="none">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2400"/>
              <a:buFont typeface="Arial"/>
              <a:buNone/>
            </a:pPr>
            <a:endParaRPr sz="1600" i="0" u="none" strike="noStrike" cap="none">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sz="1600" i="0" u="none" strike="noStrike" cap="none">
              <a:solidFill>
                <a:srgbClr val="000000"/>
              </a:solidFill>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1400"/>
              <a:buFont typeface="Arial"/>
              <a:buNone/>
            </a:pPr>
            <a:endParaRPr sz="1600" i="0" u="none" strike="noStrike" cap="none">
              <a:solidFill>
                <a:srgbClr val="000000"/>
              </a:solidFill>
              <a:latin typeface="Century Gothic"/>
              <a:ea typeface="Quattrocento Sans"/>
              <a:cs typeface="Century Gothic"/>
              <a:sym typeface="Quattrocento Sans"/>
            </a:endParaRPr>
          </a:p>
        </p:txBody>
      </p:sp>
      <p:sp>
        <p:nvSpPr>
          <p:cNvPr id="7" name="Google Shape;338;p48"/>
          <p:cNvSpPr txBox="1"/>
          <p:nvPr/>
        </p:nvSpPr>
        <p:spPr>
          <a:xfrm>
            <a:off x="5208100" y="5004203"/>
            <a:ext cx="3118800" cy="119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400"/>
              </a:spcAft>
              <a:buClr>
                <a:schemeClr val="dk1"/>
              </a:buClr>
              <a:buSzPts val="1100"/>
              <a:buFont typeface="Arial"/>
              <a:buNone/>
            </a:pPr>
            <a:r>
              <a:rPr lang="en" sz="1600">
                <a:solidFill>
                  <a:srgbClr val="000000"/>
                </a:solidFill>
                <a:latin typeface="Century Gothic"/>
                <a:ea typeface="Quattrocento Sans"/>
                <a:cs typeface="Century Gothic"/>
                <a:sym typeface="Quattrocento Sans"/>
              </a:rPr>
              <a:t>Incorporate a preferential hiring policy, where majority of the staff employed is from the blind and visually impaired community</a:t>
            </a:r>
            <a:endParaRPr sz="1600">
              <a:solidFill>
                <a:srgbClr val="000000"/>
              </a:solidFill>
              <a:latin typeface="Century Gothic"/>
              <a:ea typeface="Quattrocento Sans"/>
              <a:cs typeface="Century Gothic"/>
              <a:sym typeface="Quattrocento Sans"/>
            </a:endParaRPr>
          </a:p>
        </p:txBody>
      </p:sp>
      <p:cxnSp>
        <p:nvCxnSpPr>
          <p:cNvPr id="8" name="Google Shape;299;p42"/>
          <p:cNvCxnSpPr/>
          <p:nvPr/>
        </p:nvCxnSpPr>
        <p:spPr>
          <a:xfrm rot="10800000" flipH="1">
            <a:off x="4114651" y="5519642"/>
            <a:ext cx="767100" cy="8100"/>
          </a:xfrm>
          <a:prstGeom prst="straightConnector1">
            <a:avLst/>
          </a:prstGeom>
          <a:noFill/>
          <a:ln w="9525" cap="flat" cmpd="sng">
            <a:solidFill>
              <a:srgbClr val="000000"/>
            </a:solidFill>
            <a:prstDash val="solid"/>
            <a:round/>
            <a:headEnd type="none" w="med" len="med"/>
            <a:tailEnd type="triangle" w="med" len="med"/>
          </a:ln>
        </p:spPr>
      </p:cxnSp>
      <p:sp>
        <p:nvSpPr>
          <p:cNvPr id="9" name="Google Shape;290;p41"/>
          <p:cNvSpPr txBox="1"/>
          <p:nvPr/>
        </p:nvSpPr>
        <p:spPr>
          <a:xfrm>
            <a:off x="0" y="4549859"/>
            <a:ext cx="9144000" cy="52998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3B4B1D"/>
              </a:buClr>
              <a:buSzPts val="800"/>
              <a:buFont typeface="Arial"/>
              <a:buNone/>
            </a:pPr>
            <a:r>
              <a:rPr lang="en-US" sz="1600" b="1" i="0" u="sng" strike="noStrike" cap="none" dirty="0">
                <a:solidFill>
                  <a:srgbClr val="000000"/>
                </a:solidFill>
                <a:latin typeface="Century Gothic"/>
                <a:ea typeface="Quattrocento Sans"/>
                <a:cs typeface="Century Gothic"/>
                <a:sym typeface="Quattrocento Sans"/>
              </a:rPr>
              <a:t>HOW</a:t>
            </a:r>
            <a:endParaRPr sz="1600" dirty="0">
              <a:solidFill>
                <a:srgbClr val="000000"/>
              </a:solidFill>
              <a:latin typeface="Century Gothic"/>
              <a:ea typeface="Quattrocento Sans"/>
              <a:cs typeface="Century Gothic"/>
              <a:sym typeface="Quattrocento Sans"/>
            </a:endParaRPr>
          </a:p>
        </p:txBody>
      </p:sp>
    </p:spTree>
    <p:extLst>
      <p:ext uri="{BB962C8B-B14F-4D97-AF65-F5344CB8AC3E}">
        <p14:creationId xmlns:p14="http://schemas.microsoft.com/office/powerpoint/2010/main" val="330463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 dirty="0">
                <a:latin typeface="Century Gothic"/>
                <a:ea typeface="Quattrocento Sans"/>
                <a:cs typeface="Century Gothic"/>
                <a:sym typeface="Quattrocento Sans"/>
              </a:rPr>
              <a:t>MICRO-FRANCHISING</a:t>
            </a:r>
            <a:endParaRPr lang="en-US" dirty="0">
              <a:latin typeface="Century Gothic"/>
              <a:cs typeface="Century Gothic"/>
            </a:endParaRPr>
          </a:p>
        </p:txBody>
      </p:sp>
      <p:sp>
        <p:nvSpPr>
          <p:cNvPr id="4" name="Google Shape;367;p52"/>
          <p:cNvSpPr txBox="1"/>
          <p:nvPr/>
        </p:nvSpPr>
        <p:spPr>
          <a:xfrm>
            <a:off x="0" y="3196577"/>
            <a:ext cx="9144000" cy="136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3B4B1D"/>
              </a:buClr>
              <a:buSzPts val="800"/>
              <a:buFont typeface="Arial"/>
              <a:buNone/>
            </a:pPr>
            <a:r>
              <a:rPr lang="en" sz="1600" b="1" i="0" u="sng" strike="noStrike" cap="none" dirty="0">
                <a:latin typeface="Century Gothic"/>
                <a:ea typeface="Quattrocento Sans"/>
                <a:cs typeface="Century Gothic"/>
                <a:sym typeface="Quattrocento Sans"/>
              </a:rPr>
              <a:t>M</a:t>
            </a:r>
            <a:r>
              <a:rPr lang="en" sz="1600" b="1" u="sng" dirty="0">
                <a:latin typeface="Century Gothic"/>
                <a:ea typeface="Quattrocento Sans"/>
                <a:cs typeface="Century Gothic"/>
                <a:sym typeface="Quattrocento Sans"/>
              </a:rPr>
              <a:t>ISSION</a:t>
            </a:r>
            <a:endParaRPr sz="1600" u="sng" dirty="0">
              <a:latin typeface="Century Gothic"/>
              <a:ea typeface="Quattrocento Sans"/>
              <a:cs typeface="Century Gothic"/>
              <a:sym typeface="Quattrocento Sans"/>
            </a:endParaRPr>
          </a:p>
          <a:p>
            <a:pPr marL="0" marR="0" lvl="0" indent="0" algn="ctr" rtl="0">
              <a:lnSpc>
                <a:spcPct val="90000"/>
              </a:lnSpc>
              <a:spcBef>
                <a:spcPts val="0"/>
              </a:spcBef>
              <a:spcAft>
                <a:spcPts val="0"/>
              </a:spcAft>
              <a:buClr>
                <a:srgbClr val="10253F"/>
              </a:buClr>
              <a:buSzPts val="600"/>
              <a:buFont typeface="Play"/>
              <a:buNone/>
            </a:pPr>
            <a:r>
              <a:rPr lang="en" sz="1600" dirty="0">
                <a:latin typeface="Century Gothic"/>
                <a:ea typeface="Quattrocento Sans"/>
                <a:cs typeface="Century Gothic"/>
                <a:sym typeface="Quattrocento Sans"/>
              </a:rPr>
              <a:t>Providing employment opportunities for the B40s by training them to become entrepreneurs.</a:t>
            </a:r>
            <a:endParaRPr sz="1600" dirty="0">
              <a:latin typeface="Century Gothic"/>
              <a:ea typeface="Quattrocento Sans"/>
              <a:cs typeface="Century Gothic"/>
              <a:sym typeface="Quattrocento Sans"/>
            </a:endParaRPr>
          </a:p>
        </p:txBody>
      </p:sp>
      <p:pic>
        <p:nvPicPr>
          <p:cNvPr id="5" name="Google Shape;371;p52"/>
          <p:cNvPicPr preferRelativeResize="0"/>
          <p:nvPr/>
        </p:nvPicPr>
        <p:blipFill>
          <a:blip r:embed="rId2">
            <a:alphaModFix/>
          </a:blip>
          <a:stretch>
            <a:fillRect/>
          </a:stretch>
        </p:blipFill>
        <p:spPr>
          <a:xfrm>
            <a:off x="3676517" y="1549177"/>
            <a:ext cx="1874225" cy="1500868"/>
          </a:xfrm>
          <a:prstGeom prst="rect">
            <a:avLst/>
          </a:prstGeom>
          <a:noFill/>
          <a:ln>
            <a:noFill/>
          </a:ln>
        </p:spPr>
      </p:pic>
      <p:sp>
        <p:nvSpPr>
          <p:cNvPr id="6" name="Google Shape;376;p53"/>
          <p:cNvSpPr txBox="1"/>
          <p:nvPr/>
        </p:nvSpPr>
        <p:spPr>
          <a:xfrm>
            <a:off x="757100" y="4903515"/>
            <a:ext cx="3118800" cy="120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
              <a:buFont typeface="Gill Sans"/>
              <a:buNone/>
            </a:pPr>
            <a:r>
              <a:rPr lang="en" sz="1600" dirty="0">
                <a:latin typeface="Century Gothic"/>
                <a:ea typeface="Quattrocento Sans"/>
                <a:cs typeface="Century Gothic"/>
                <a:sym typeface="Quattrocento Sans"/>
              </a:rPr>
              <a:t>To empower the marginalised community to become business owners</a:t>
            </a:r>
            <a:endParaRPr sz="1600" dirty="0">
              <a:latin typeface="Century Gothic"/>
              <a:ea typeface="Quattrocento Sans"/>
              <a:cs typeface="Century Gothic"/>
              <a:sym typeface="Quattrocento Sans"/>
            </a:endParaRPr>
          </a:p>
          <a:p>
            <a:pPr marL="342900" marR="0" lvl="0" indent="-342900" algn="ctr" rtl="0">
              <a:lnSpc>
                <a:spcPct val="100000"/>
              </a:lnSpc>
              <a:spcBef>
                <a:spcPts val="0"/>
              </a:spcBef>
              <a:spcAft>
                <a:spcPts val="0"/>
              </a:spcAft>
              <a:buClr>
                <a:srgbClr val="000000"/>
              </a:buClr>
              <a:buSzPts val="2400"/>
              <a:buFont typeface="Arial"/>
              <a:buNone/>
            </a:pPr>
            <a:endParaRPr sz="1600" i="0" u="none" strike="noStrike" cap="none" dirty="0">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FF0000"/>
              </a:buClr>
              <a:buSzPts val="600"/>
              <a:buFont typeface="Gill Sans"/>
              <a:buNone/>
            </a:pPr>
            <a:r>
              <a:rPr lang="en" sz="1600" i="0" u="none" strike="noStrike" cap="none" dirty="0">
                <a:latin typeface="Century Gothic"/>
                <a:ea typeface="Quattrocento Sans"/>
                <a:cs typeface="Century Gothic"/>
                <a:sym typeface="Quattrocento Sans"/>
              </a:rPr>
              <a:t> </a:t>
            </a:r>
            <a:endParaRPr sz="1600" dirty="0">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2400"/>
              <a:buFont typeface="Arial"/>
              <a:buNone/>
            </a:pPr>
            <a:endParaRPr sz="1600" i="0" u="none" strike="noStrike" cap="none" dirty="0">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2400"/>
              <a:buFont typeface="Arial"/>
              <a:buNone/>
            </a:pPr>
            <a:endParaRPr sz="1600" i="0" u="none" strike="noStrike" cap="none" dirty="0">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sz="1600" i="0" u="none" strike="noStrike" cap="none" dirty="0">
              <a:latin typeface="Century Gothic"/>
              <a:ea typeface="Quattrocento Sans"/>
              <a:cs typeface="Century Gothic"/>
              <a:sym typeface="Quattrocento Sans"/>
            </a:endParaRPr>
          </a:p>
          <a:p>
            <a:pPr marL="0" marR="0" lvl="0" indent="0" algn="ctr" rtl="0">
              <a:lnSpc>
                <a:spcPct val="100000"/>
              </a:lnSpc>
              <a:spcBef>
                <a:spcPts val="0"/>
              </a:spcBef>
              <a:spcAft>
                <a:spcPts val="0"/>
              </a:spcAft>
              <a:buClr>
                <a:srgbClr val="000000"/>
              </a:buClr>
              <a:buSzPts val="1400"/>
              <a:buFont typeface="Arial"/>
              <a:buNone/>
            </a:pPr>
            <a:endParaRPr sz="1600" i="0" u="none" strike="noStrike" cap="none" dirty="0">
              <a:latin typeface="Century Gothic"/>
              <a:ea typeface="Quattrocento Sans"/>
              <a:cs typeface="Century Gothic"/>
              <a:sym typeface="Quattrocento Sans"/>
            </a:endParaRPr>
          </a:p>
        </p:txBody>
      </p:sp>
      <p:sp>
        <p:nvSpPr>
          <p:cNvPr id="7" name="Google Shape;377;p53"/>
          <p:cNvSpPr txBox="1"/>
          <p:nvPr/>
        </p:nvSpPr>
        <p:spPr>
          <a:xfrm>
            <a:off x="5159250" y="4906515"/>
            <a:ext cx="3118800" cy="119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400"/>
              </a:spcAft>
              <a:buClr>
                <a:schemeClr val="dk1"/>
              </a:buClr>
              <a:buSzPts val="1100"/>
              <a:buFont typeface="Arial"/>
              <a:buNone/>
            </a:pPr>
            <a:r>
              <a:rPr lang="en" sz="1600">
                <a:latin typeface="Century Gothic"/>
                <a:ea typeface="Quattrocento Sans"/>
                <a:cs typeface="Century Gothic"/>
                <a:sym typeface="Quattrocento Sans"/>
              </a:rPr>
              <a:t>Replicate and franchise their food truck, allowing the b40 community to become the franchise owner</a:t>
            </a:r>
            <a:endParaRPr sz="1600">
              <a:latin typeface="Century Gothic"/>
              <a:ea typeface="Quattrocento Sans"/>
              <a:cs typeface="Century Gothic"/>
              <a:sym typeface="Quattrocento Sans"/>
            </a:endParaRPr>
          </a:p>
        </p:txBody>
      </p:sp>
      <p:cxnSp>
        <p:nvCxnSpPr>
          <p:cNvPr id="8" name="Google Shape;299;p42"/>
          <p:cNvCxnSpPr/>
          <p:nvPr/>
        </p:nvCxnSpPr>
        <p:spPr>
          <a:xfrm rot="10800000" flipH="1">
            <a:off x="4114651" y="5519642"/>
            <a:ext cx="767100" cy="8100"/>
          </a:xfrm>
          <a:prstGeom prst="straightConnector1">
            <a:avLst/>
          </a:prstGeom>
          <a:noFill/>
          <a:ln w="9525" cap="flat" cmpd="sng">
            <a:solidFill>
              <a:srgbClr val="000000"/>
            </a:solidFill>
            <a:prstDash val="solid"/>
            <a:round/>
            <a:headEnd type="none" w="med" len="med"/>
            <a:tailEnd type="triangle" w="med" len="med"/>
          </a:ln>
        </p:spPr>
      </p:cxnSp>
      <p:sp>
        <p:nvSpPr>
          <p:cNvPr id="9" name="Google Shape;290;p41"/>
          <p:cNvSpPr txBox="1"/>
          <p:nvPr/>
        </p:nvSpPr>
        <p:spPr>
          <a:xfrm>
            <a:off x="0" y="4549859"/>
            <a:ext cx="9144000" cy="52998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3B4B1D"/>
              </a:buClr>
              <a:buSzPts val="800"/>
              <a:buFont typeface="Arial"/>
              <a:buNone/>
            </a:pPr>
            <a:r>
              <a:rPr lang="en-US" sz="1600" b="1" i="0" u="sng" strike="noStrike" cap="none" dirty="0">
                <a:latin typeface="Century Gothic"/>
                <a:ea typeface="Quattrocento Sans"/>
                <a:cs typeface="Century Gothic"/>
                <a:sym typeface="Quattrocento Sans"/>
              </a:rPr>
              <a:t>HOW</a:t>
            </a:r>
            <a:endParaRPr sz="1600" dirty="0">
              <a:latin typeface="Century Gothic"/>
              <a:ea typeface="Quattrocento Sans"/>
              <a:cs typeface="Century Gothic"/>
              <a:sym typeface="Quattrocento Sans"/>
            </a:endParaRPr>
          </a:p>
        </p:txBody>
      </p:sp>
    </p:spTree>
    <p:extLst>
      <p:ext uri="{BB962C8B-B14F-4D97-AF65-F5344CB8AC3E}">
        <p14:creationId xmlns:p14="http://schemas.microsoft.com/office/powerpoint/2010/main" val="3517610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8583</TotalTime>
  <Words>946</Words>
  <Application>Microsoft Macintosh PowerPoint</Application>
  <PresentationFormat>On-screen Show (4:3)</PresentationFormat>
  <Paragraphs>154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Quattrocento Sans</vt:lpstr>
      <vt:lpstr>Arial</vt:lpstr>
      <vt:lpstr>Calibri</vt:lpstr>
      <vt:lpstr>Century Gothic</vt:lpstr>
      <vt:lpstr>Gill Sans</vt:lpstr>
      <vt:lpstr>Play</vt:lpstr>
      <vt:lpstr>Office Theme</vt:lpstr>
      <vt:lpstr>PowerPoint Presentation</vt:lpstr>
      <vt:lpstr>WHAT IS AN IMPACT DRIVEN ENTERPRISE?</vt:lpstr>
      <vt:lpstr>PowerPoint Presentation</vt:lpstr>
      <vt:lpstr>SOCIAL IMPACTS</vt:lpstr>
      <vt:lpstr>COMMON BUSINESS MODELS</vt:lpstr>
      <vt:lpstr>CROSS SUBSIDISATION </vt:lpstr>
      <vt:lpstr>ONE FOR ONE</vt:lpstr>
      <vt:lpstr>INCLUSIVE BUSINESS</vt:lpstr>
      <vt:lpstr>MICRO-FRANCHISING</vt:lpstr>
      <vt:lpstr>DESIGN FOR EXTREME AFFORDABILITY</vt:lpstr>
      <vt:lpstr>PowerPoint Presentation</vt:lpstr>
      <vt:lpstr>ADDITIONAL BUSINESS MODELS</vt:lpstr>
      <vt:lpstr>OVERVIEW OF IDEA</vt:lpstr>
      <vt:lpstr>IDEs CRITERIA FOR IDEA</vt:lpstr>
      <vt:lpstr>IMPACT PARTNERS IN IDEA</vt:lpstr>
      <vt:lpstr>Up to Date MaGIC IDEA &amp; Social Procurement Value Creation </vt:lpstr>
      <vt:lpstr>IMPACT CANVAS</vt:lpstr>
    </vt:vector>
  </TitlesOfParts>
  <Company>WIEF</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AKEPT SPEAKER TEMPLATE</dc:title>
  <dc:creator>User</dc:creator>
  <cp:lastModifiedBy>Vicky Yip</cp:lastModifiedBy>
  <cp:revision>23</cp:revision>
  <dcterms:created xsi:type="dcterms:W3CDTF">2018-03-29T09:20:45Z</dcterms:created>
  <dcterms:modified xsi:type="dcterms:W3CDTF">2018-10-18T08:37:35Z</dcterms:modified>
</cp:coreProperties>
</file>